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2"/>
  </p:notesMasterIdLst>
  <p:sldIdLst>
    <p:sldId id="256" r:id="rId2"/>
    <p:sldId id="257" r:id="rId3"/>
    <p:sldId id="305" r:id="rId4"/>
    <p:sldId id="270" r:id="rId5"/>
    <p:sldId id="307" r:id="rId6"/>
    <p:sldId id="306" r:id="rId7"/>
    <p:sldId id="262" r:id="rId8"/>
    <p:sldId id="259" r:id="rId9"/>
    <p:sldId id="265" r:id="rId10"/>
    <p:sldId id="261" r:id="rId11"/>
    <p:sldId id="268" r:id="rId12"/>
    <p:sldId id="263" r:id="rId13"/>
    <p:sldId id="264" r:id="rId14"/>
    <p:sldId id="266" r:id="rId15"/>
    <p:sldId id="260" r:id="rId16"/>
    <p:sldId id="267" r:id="rId17"/>
    <p:sldId id="271" r:id="rId18"/>
    <p:sldId id="279" r:id="rId19"/>
    <p:sldId id="280" r:id="rId20"/>
    <p:sldId id="281" r:id="rId21"/>
    <p:sldId id="269" r:id="rId22"/>
    <p:sldId id="274" r:id="rId23"/>
    <p:sldId id="282" r:id="rId24"/>
    <p:sldId id="275" r:id="rId25"/>
    <p:sldId id="276" r:id="rId26"/>
    <p:sldId id="277" r:id="rId27"/>
    <p:sldId id="278" r:id="rId28"/>
    <p:sldId id="272" r:id="rId29"/>
    <p:sldId id="285" r:id="rId30"/>
    <p:sldId id="284" r:id="rId31"/>
    <p:sldId id="286" r:id="rId32"/>
    <p:sldId id="289" r:id="rId33"/>
    <p:sldId id="283" r:id="rId34"/>
    <p:sldId id="291" r:id="rId35"/>
    <p:sldId id="288" r:id="rId36"/>
    <p:sldId id="292" r:id="rId37"/>
    <p:sldId id="287" r:id="rId38"/>
    <p:sldId id="273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10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39ECFD-B9B3-4B01-A5F1-D3B25ADFB4B2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4751FE5-12EE-47A9-AADB-478B7324003F}">
      <dgm:prSet/>
      <dgm:spPr/>
      <dgm:t>
        <a:bodyPr/>
        <a:lstStyle/>
        <a:p>
          <a:r>
            <a:rPr lang="hr-HR" dirty="0"/>
            <a:t>Osobno iskustvo</a:t>
          </a:r>
          <a:endParaRPr lang="en-US" dirty="0"/>
        </a:p>
      </dgm:t>
    </dgm:pt>
    <dgm:pt modelId="{62268BB3-124B-4C3E-A3D2-B4EA8676AAFB}" type="parTrans" cxnId="{DA71D61C-EA67-483A-BE64-D3F2820E4A90}">
      <dgm:prSet/>
      <dgm:spPr/>
      <dgm:t>
        <a:bodyPr/>
        <a:lstStyle/>
        <a:p>
          <a:endParaRPr lang="en-US"/>
        </a:p>
      </dgm:t>
    </dgm:pt>
    <dgm:pt modelId="{B1E094AD-2B01-4D42-8FDD-078383157E8A}" type="sibTrans" cxnId="{DA71D61C-EA67-483A-BE64-D3F2820E4A90}">
      <dgm:prSet/>
      <dgm:spPr/>
      <dgm:t>
        <a:bodyPr/>
        <a:lstStyle/>
        <a:p>
          <a:endParaRPr lang="en-US"/>
        </a:p>
      </dgm:t>
    </dgm:pt>
    <dgm:pt modelId="{94CF4D08-1A00-4D9C-ADD9-240FB6DE91B9}">
      <dgm:prSet/>
      <dgm:spPr/>
      <dgm:t>
        <a:bodyPr/>
        <a:lstStyle/>
        <a:p>
          <a:r>
            <a:rPr lang="hr-HR" dirty="0"/>
            <a:t>Vrtić/</a:t>
          </a:r>
          <a:r>
            <a:rPr lang="hr-HR" dirty="0" err="1"/>
            <a:t>predškola</a:t>
          </a:r>
          <a:endParaRPr lang="en-US" dirty="0"/>
        </a:p>
      </dgm:t>
    </dgm:pt>
    <dgm:pt modelId="{6501F541-2EF1-43BD-8582-C3F6ECBE37BF}" type="parTrans" cxnId="{4E54F3BB-6E62-4EBB-AD4D-74542EA73017}">
      <dgm:prSet/>
      <dgm:spPr/>
      <dgm:t>
        <a:bodyPr/>
        <a:lstStyle/>
        <a:p>
          <a:endParaRPr lang="en-US"/>
        </a:p>
      </dgm:t>
    </dgm:pt>
    <dgm:pt modelId="{B99A9DA1-F67C-4221-B02E-5FEC4ACDB294}" type="sibTrans" cxnId="{4E54F3BB-6E62-4EBB-AD4D-74542EA73017}">
      <dgm:prSet/>
      <dgm:spPr/>
      <dgm:t>
        <a:bodyPr/>
        <a:lstStyle/>
        <a:p>
          <a:endParaRPr lang="en-US"/>
        </a:p>
      </dgm:t>
    </dgm:pt>
    <dgm:pt modelId="{8B96878C-6D68-4667-8F77-88C2A4C7A416}">
      <dgm:prSet/>
      <dgm:spPr/>
      <dgm:t>
        <a:bodyPr/>
        <a:lstStyle/>
        <a:p>
          <a:r>
            <a:rPr lang="hr-HR" dirty="0"/>
            <a:t>Razredna nastava</a:t>
          </a:r>
          <a:endParaRPr lang="en-US" dirty="0"/>
        </a:p>
      </dgm:t>
    </dgm:pt>
    <dgm:pt modelId="{39E37C3A-4DF1-4212-9A2F-0119158A422F}" type="parTrans" cxnId="{7542F6B0-F8CD-42BD-82D1-755CA95661B6}">
      <dgm:prSet/>
      <dgm:spPr/>
      <dgm:t>
        <a:bodyPr/>
        <a:lstStyle/>
        <a:p>
          <a:endParaRPr lang="en-US"/>
        </a:p>
      </dgm:t>
    </dgm:pt>
    <dgm:pt modelId="{D8BB7644-22C4-48E6-AFC9-B8B7845DD2E0}" type="sibTrans" cxnId="{7542F6B0-F8CD-42BD-82D1-755CA95661B6}">
      <dgm:prSet/>
      <dgm:spPr/>
      <dgm:t>
        <a:bodyPr/>
        <a:lstStyle/>
        <a:p>
          <a:endParaRPr lang="en-US"/>
        </a:p>
      </dgm:t>
    </dgm:pt>
    <dgm:pt modelId="{0BD23D63-3489-4709-A948-18A769F2FB51}">
      <dgm:prSet/>
      <dgm:spPr/>
      <dgm:t>
        <a:bodyPr/>
        <a:lstStyle/>
        <a:p>
          <a:r>
            <a:rPr lang="hr-HR" dirty="0"/>
            <a:t>Predmetna nastava</a:t>
          </a:r>
          <a:endParaRPr lang="en-US" dirty="0"/>
        </a:p>
      </dgm:t>
    </dgm:pt>
    <dgm:pt modelId="{AC500E3A-3E89-4F0C-91BD-E165E6501EB3}" type="parTrans" cxnId="{80C07A74-0481-44FB-A083-D1EBD6832F09}">
      <dgm:prSet/>
      <dgm:spPr/>
      <dgm:t>
        <a:bodyPr/>
        <a:lstStyle/>
        <a:p>
          <a:endParaRPr lang="en-US"/>
        </a:p>
      </dgm:t>
    </dgm:pt>
    <dgm:pt modelId="{2F5A79F4-3ADF-46A0-B3A1-85D8A55AFD7F}" type="sibTrans" cxnId="{80C07A74-0481-44FB-A083-D1EBD6832F09}">
      <dgm:prSet/>
      <dgm:spPr/>
      <dgm:t>
        <a:bodyPr/>
        <a:lstStyle/>
        <a:p>
          <a:endParaRPr lang="en-US"/>
        </a:p>
      </dgm:t>
    </dgm:pt>
    <dgm:pt modelId="{E0F1CEF2-01A1-4097-9EC8-54CB2A11D06F}">
      <dgm:prSet/>
      <dgm:spPr/>
      <dgm:t>
        <a:bodyPr/>
        <a:lstStyle/>
        <a:p>
          <a:r>
            <a:rPr lang="hr-HR" dirty="0"/>
            <a:t>Natjecanja</a:t>
          </a:r>
          <a:endParaRPr lang="en-US" dirty="0"/>
        </a:p>
      </dgm:t>
    </dgm:pt>
    <dgm:pt modelId="{0C1487D5-EBC4-4310-9082-E039F024501D}" type="parTrans" cxnId="{FDBF46F2-A908-4DDB-B9BA-3D30D5003266}">
      <dgm:prSet/>
      <dgm:spPr/>
      <dgm:t>
        <a:bodyPr/>
        <a:lstStyle/>
        <a:p>
          <a:endParaRPr lang="en-US"/>
        </a:p>
      </dgm:t>
    </dgm:pt>
    <dgm:pt modelId="{7FEE3697-B7BF-4D23-B50F-9A7E22CC06B1}" type="sibTrans" cxnId="{FDBF46F2-A908-4DDB-B9BA-3D30D5003266}">
      <dgm:prSet/>
      <dgm:spPr/>
      <dgm:t>
        <a:bodyPr/>
        <a:lstStyle/>
        <a:p>
          <a:endParaRPr lang="en-US"/>
        </a:p>
      </dgm:t>
    </dgm:pt>
    <dgm:pt modelId="{6CCAA555-64F5-4FA8-9CA6-8749EAC09189}" type="pres">
      <dgm:prSet presAssocID="{0C39ECFD-B9B3-4B01-A5F1-D3B25ADFB4B2}" presName="vert0" presStyleCnt="0">
        <dgm:presLayoutVars>
          <dgm:dir/>
          <dgm:animOne val="branch"/>
          <dgm:animLvl val="lvl"/>
        </dgm:presLayoutVars>
      </dgm:prSet>
      <dgm:spPr/>
    </dgm:pt>
    <dgm:pt modelId="{5D891A0C-C12B-43A3-A7BF-C939DCD68882}" type="pres">
      <dgm:prSet presAssocID="{D4751FE5-12EE-47A9-AADB-478B7324003F}" presName="thickLine" presStyleLbl="alignNode1" presStyleIdx="0" presStyleCnt="5"/>
      <dgm:spPr/>
    </dgm:pt>
    <dgm:pt modelId="{8F115548-523E-49E3-BF2B-74A44549FE87}" type="pres">
      <dgm:prSet presAssocID="{D4751FE5-12EE-47A9-AADB-478B7324003F}" presName="horz1" presStyleCnt="0"/>
      <dgm:spPr/>
    </dgm:pt>
    <dgm:pt modelId="{2003FB90-0FC6-41CD-8E0A-781688EC0D93}" type="pres">
      <dgm:prSet presAssocID="{D4751FE5-12EE-47A9-AADB-478B7324003F}" presName="tx1" presStyleLbl="revTx" presStyleIdx="0" presStyleCnt="5"/>
      <dgm:spPr/>
    </dgm:pt>
    <dgm:pt modelId="{A3CB6748-9271-4AB6-A4CE-A548299F5676}" type="pres">
      <dgm:prSet presAssocID="{D4751FE5-12EE-47A9-AADB-478B7324003F}" presName="vert1" presStyleCnt="0"/>
      <dgm:spPr/>
    </dgm:pt>
    <dgm:pt modelId="{8735488B-AD2F-4739-9275-8BF40504EFE6}" type="pres">
      <dgm:prSet presAssocID="{94CF4D08-1A00-4D9C-ADD9-240FB6DE91B9}" presName="thickLine" presStyleLbl="alignNode1" presStyleIdx="1" presStyleCnt="5"/>
      <dgm:spPr/>
    </dgm:pt>
    <dgm:pt modelId="{78DF16AA-CEB8-405F-8275-A8F483C14900}" type="pres">
      <dgm:prSet presAssocID="{94CF4D08-1A00-4D9C-ADD9-240FB6DE91B9}" presName="horz1" presStyleCnt="0"/>
      <dgm:spPr/>
    </dgm:pt>
    <dgm:pt modelId="{902177B1-9D41-49A5-A80F-00E41E6F22C1}" type="pres">
      <dgm:prSet presAssocID="{94CF4D08-1A00-4D9C-ADD9-240FB6DE91B9}" presName="tx1" presStyleLbl="revTx" presStyleIdx="1" presStyleCnt="5"/>
      <dgm:spPr/>
    </dgm:pt>
    <dgm:pt modelId="{DDE6627F-1E43-450C-8BF2-5A289E4B1E4A}" type="pres">
      <dgm:prSet presAssocID="{94CF4D08-1A00-4D9C-ADD9-240FB6DE91B9}" presName="vert1" presStyleCnt="0"/>
      <dgm:spPr/>
    </dgm:pt>
    <dgm:pt modelId="{99C4268B-B3DA-4BBE-813C-700774EEB60C}" type="pres">
      <dgm:prSet presAssocID="{8B96878C-6D68-4667-8F77-88C2A4C7A416}" presName="thickLine" presStyleLbl="alignNode1" presStyleIdx="2" presStyleCnt="5"/>
      <dgm:spPr/>
    </dgm:pt>
    <dgm:pt modelId="{173B9858-231F-463C-B157-419A166F3FC3}" type="pres">
      <dgm:prSet presAssocID="{8B96878C-6D68-4667-8F77-88C2A4C7A416}" presName="horz1" presStyleCnt="0"/>
      <dgm:spPr/>
    </dgm:pt>
    <dgm:pt modelId="{A1CAEE08-0617-42DE-AB11-DFAAEE9D6D1D}" type="pres">
      <dgm:prSet presAssocID="{8B96878C-6D68-4667-8F77-88C2A4C7A416}" presName="tx1" presStyleLbl="revTx" presStyleIdx="2" presStyleCnt="5"/>
      <dgm:spPr/>
    </dgm:pt>
    <dgm:pt modelId="{3937939B-0639-44A2-8A70-B06D2197B84D}" type="pres">
      <dgm:prSet presAssocID="{8B96878C-6D68-4667-8F77-88C2A4C7A416}" presName="vert1" presStyleCnt="0"/>
      <dgm:spPr/>
    </dgm:pt>
    <dgm:pt modelId="{21626DC8-F41D-4A55-868F-F0129AF618DD}" type="pres">
      <dgm:prSet presAssocID="{0BD23D63-3489-4709-A948-18A769F2FB51}" presName="thickLine" presStyleLbl="alignNode1" presStyleIdx="3" presStyleCnt="5"/>
      <dgm:spPr/>
    </dgm:pt>
    <dgm:pt modelId="{9B5510A1-287A-44FF-8862-47141F014DC8}" type="pres">
      <dgm:prSet presAssocID="{0BD23D63-3489-4709-A948-18A769F2FB51}" presName="horz1" presStyleCnt="0"/>
      <dgm:spPr/>
    </dgm:pt>
    <dgm:pt modelId="{26B7A316-2228-478E-8904-FDE9A96790AF}" type="pres">
      <dgm:prSet presAssocID="{0BD23D63-3489-4709-A948-18A769F2FB51}" presName="tx1" presStyleLbl="revTx" presStyleIdx="3" presStyleCnt="5"/>
      <dgm:spPr/>
    </dgm:pt>
    <dgm:pt modelId="{0D574836-5C98-410E-9D42-D37FCB62D6FA}" type="pres">
      <dgm:prSet presAssocID="{0BD23D63-3489-4709-A948-18A769F2FB51}" presName="vert1" presStyleCnt="0"/>
      <dgm:spPr/>
    </dgm:pt>
    <dgm:pt modelId="{CE12E365-B039-4BFF-B655-4CE116F8AB7B}" type="pres">
      <dgm:prSet presAssocID="{E0F1CEF2-01A1-4097-9EC8-54CB2A11D06F}" presName="thickLine" presStyleLbl="alignNode1" presStyleIdx="4" presStyleCnt="5"/>
      <dgm:spPr/>
    </dgm:pt>
    <dgm:pt modelId="{1DD29BBC-1190-47E6-A8BA-0C777588E8B8}" type="pres">
      <dgm:prSet presAssocID="{E0F1CEF2-01A1-4097-9EC8-54CB2A11D06F}" presName="horz1" presStyleCnt="0"/>
      <dgm:spPr/>
    </dgm:pt>
    <dgm:pt modelId="{316A5907-FB9B-47F5-8CE4-2B5A41F31B1D}" type="pres">
      <dgm:prSet presAssocID="{E0F1CEF2-01A1-4097-9EC8-54CB2A11D06F}" presName="tx1" presStyleLbl="revTx" presStyleIdx="4" presStyleCnt="5"/>
      <dgm:spPr/>
    </dgm:pt>
    <dgm:pt modelId="{CA9FF188-924C-43AD-8090-C2447279EC64}" type="pres">
      <dgm:prSet presAssocID="{E0F1CEF2-01A1-4097-9EC8-54CB2A11D06F}" presName="vert1" presStyleCnt="0"/>
      <dgm:spPr/>
    </dgm:pt>
  </dgm:ptLst>
  <dgm:cxnLst>
    <dgm:cxn modelId="{EBC8A81B-7085-4CD7-9789-672C946911C6}" type="presOf" srcId="{0C39ECFD-B9B3-4B01-A5F1-D3B25ADFB4B2}" destId="{6CCAA555-64F5-4FA8-9CA6-8749EAC09189}" srcOrd="0" destOrd="0" presId="urn:microsoft.com/office/officeart/2008/layout/LinedList"/>
    <dgm:cxn modelId="{DA71D61C-EA67-483A-BE64-D3F2820E4A90}" srcId="{0C39ECFD-B9B3-4B01-A5F1-D3B25ADFB4B2}" destId="{D4751FE5-12EE-47A9-AADB-478B7324003F}" srcOrd="0" destOrd="0" parTransId="{62268BB3-124B-4C3E-A3D2-B4EA8676AAFB}" sibTransId="{B1E094AD-2B01-4D42-8FDD-078383157E8A}"/>
    <dgm:cxn modelId="{89CBDC67-76D4-467A-BBA7-0D0A449E69C8}" type="presOf" srcId="{8B96878C-6D68-4667-8F77-88C2A4C7A416}" destId="{A1CAEE08-0617-42DE-AB11-DFAAEE9D6D1D}" srcOrd="0" destOrd="0" presId="urn:microsoft.com/office/officeart/2008/layout/LinedList"/>
    <dgm:cxn modelId="{80C07A74-0481-44FB-A083-D1EBD6832F09}" srcId="{0C39ECFD-B9B3-4B01-A5F1-D3B25ADFB4B2}" destId="{0BD23D63-3489-4709-A948-18A769F2FB51}" srcOrd="3" destOrd="0" parTransId="{AC500E3A-3E89-4F0C-91BD-E165E6501EB3}" sibTransId="{2F5A79F4-3ADF-46A0-B3A1-85D8A55AFD7F}"/>
    <dgm:cxn modelId="{BE03267E-1736-40ED-A6D9-8787BEB06020}" type="presOf" srcId="{E0F1CEF2-01A1-4097-9EC8-54CB2A11D06F}" destId="{316A5907-FB9B-47F5-8CE4-2B5A41F31B1D}" srcOrd="0" destOrd="0" presId="urn:microsoft.com/office/officeart/2008/layout/LinedList"/>
    <dgm:cxn modelId="{0087AD85-04FE-4C58-873D-161E11523CD6}" type="presOf" srcId="{0BD23D63-3489-4709-A948-18A769F2FB51}" destId="{26B7A316-2228-478E-8904-FDE9A96790AF}" srcOrd="0" destOrd="0" presId="urn:microsoft.com/office/officeart/2008/layout/LinedList"/>
    <dgm:cxn modelId="{7542F6B0-F8CD-42BD-82D1-755CA95661B6}" srcId="{0C39ECFD-B9B3-4B01-A5F1-D3B25ADFB4B2}" destId="{8B96878C-6D68-4667-8F77-88C2A4C7A416}" srcOrd="2" destOrd="0" parTransId="{39E37C3A-4DF1-4212-9A2F-0119158A422F}" sibTransId="{D8BB7644-22C4-48E6-AFC9-B8B7845DD2E0}"/>
    <dgm:cxn modelId="{4E54F3BB-6E62-4EBB-AD4D-74542EA73017}" srcId="{0C39ECFD-B9B3-4B01-A5F1-D3B25ADFB4B2}" destId="{94CF4D08-1A00-4D9C-ADD9-240FB6DE91B9}" srcOrd="1" destOrd="0" parTransId="{6501F541-2EF1-43BD-8582-C3F6ECBE37BF}" sibTransId="{B99A9DA1-F67C-4221-B02E-5FEC4ACDB294}"/>
    <dgm:cxn modelId="{D57B37DD-0C29-492D-A4EE-C4E6953B1F38}" type="presOf" srcId="{94CF4D08-1A00-4D9C-ADD9-240FB6DE91B9}" destId="{902177B1-9D41-49A5-A80F-00E41E6F22C1}" srcOrd="0" destOrd="0" presId="urn:microsoft.com/office/officeart/2008/layout/LinedList"/>
    <dgm:cxn modelId="{FDBF46F2-A908-4DDB-B9BA-3D30D5003266}" srcId="{0C39ECFD-B9B3-4B01-A5F1-D3B25ADFB4B2}" destId="{E0F1CEF2-01A1-4097-9EC8-54CB2A11D06F}" srcOrd="4" destOrd="0" parTransId="{0C1487D5-EBC4-4310-9082-E039F024501D}" sibTransId="{7FEE3697-B7BF-4D23-B50F-9A7E22CC06B1}"/>
    <dgm:cxn modelId="{21E285F4-7616-43B0-93F2-D06F7070CF52}" type="presOf" srcId="{D4751FE5-12EE-47A9-AADB-478B7324003F}" destId="{2003FB90-0FC6-41CD-8E0A-781688EC0D93}" srcOrd="0" destOrd="0" presId="urn:microsoft.com/office/officeart/2008/layout/LinedList"/>
    <dgm:cxn modelId="{0E366D60-E3BA-4D89-BE39-936F4FC85229}" type="presParOf" srcId="{6CCAA555-64F5-4FA8-9CA6-8749EAC09189}" destId="{5D891A0C-C12B-43A3-A7BF-C939DCD68882}" srcOrd="0" destOrd="0" presId="urn:microsoft.com/office/officeart/2008/layout/LinedList"/>
    <dgm:cxn modelId="{FF90F648-0285-44DD-BBCC-A8C7DFEF2850}" type="presParOf" srcId="{6CCAA555-64F5-4FA8-9CA6-8749EAC09189}" destId="{8F115548-523E-49E3-BF2B-74A44549FE87}" srcOrd="1" destOrd="0" presId="urn:microsoft.com/office/officeart/2008/layout/LinedList"/>
    <dgm:cxn modelId="{D820BD07-E43F-42EA-AD54-1C51F96C05EF}" type="presParOf" srcId="{8F115548-523E-49E3-BF2B-74A44549FE87}" destId="{2003FB90-0FC6-41CD-8E0A-781688EC0D93}" srcOrd="0" destOrd="0" presId="urn:microsoft.com/office/officeart/2008/layout/LinedList"/>
    <dgm:cxn modelId="{C69CFC0A-1380-4E2B-B6CC-4E2E95579AF1}" type="presParOf" srcId="{8F115548-523E-49E3-BF2B-74A44549FE87}" destId="{A3CB6748-9271-4AB6-A4CE-A548299F5676}" srcOrd="1" destOrd="0" presId="urn:microsoft.com/office/officeart/2008/layout/LinedList"/>
    <dgm:cxn modelId="{99B7519F-19E3-4727-9E01-55A397FD2233}" type="presParOf" srcId="{6CCAA555-64F5-4FA8-9CA6-8749EAC09189}" destId="{8735488B-AD2F-4739-9275-8BF40504EFE6}" srcOrd="2" destOrd="0" presId="urn:microsoft.com/office/officeart/2008/layout/LinedList"/>
    <dgm:cxn modelId="{704F52E9-ABEF-499A-AEC7-7372EC4B6AAD}" type="presParOf" srcId="{6CCAA555-64F5-4FA8-9CA6-8749EAC09189}" destId="{78DF16AA-CEB8-405F-8275-A8F483C14900}" srcOrd="3" destOrd="0" presId="urn:microsoft.com/office/officeart/2008/layout/LinedList"/>
    <dgm:cxn modelId="{25065ADB-809B-45C6-95BB-53B298727298}" type="presParOf" srcId="{78DF16AA-CEB8-405F-8275-A8F483C14900}" destId="{902177B1-9D41-49A5-A80F-00E41E6F22C1}" srcOrd="0" destOrd="0" presId="urn:microsoft.com/office/officeart/2008/layout/LinedList"/>
    <dgm:cxn modelId="{4F012108-9093-4DE7-8617-BC531F81DADB}" type="presParOf" srcId="{78DF16AA-CEB8-405F-8275-A8F483C14900}" destId="{DDE6627F-1E43-450C-8BF2-5A289E4B1E4A}" srcOrd="1" destOrd="0" presId="urn:microsoft.com/office/officeart/2008/layout/LinedList"/>
    <dgm:cxn modelId="{943D2459-C595-47CB-8296-A90AA40EF60D}" type="presParOf" srcId="{6CCAA555-64F5-4FA8-9CA6-8749EAC09189}" destId="{99C4268B-B3DA-4BBE-813C-700774EEB60C}" srcOrd="4" destOrd="0" presId="urn:microsoft.com/office/officeart/2008/layout/LinedList"/>
    <dgm:cxn modelId="{945F1892-8F0A-4A1D-A19C-9237D0FFA5D6}" type="presParOf" srcId="{6CCAA555-64F5-4FA8-9CA6-8749EAC09189}" destId="{173B9858-231F-463C-B157-419A166F3FC3}" srcOrd="5" destOrd="0" presId="urn:microsoft.com/office/officeart/2008/layout/LinedList"/>
    <dgm:cxn modelId="{E7CC7724-375F-4F4B-830C-D0C3351AB9B7}" type="presParOf" srcId="{173B9858-231F-463C-B157-419A166F3FC3}" destId="{A1CAEE08-0617-42DE-AB11-DFAAEE9D6D1D}" srcOrd="0" destOrd="0" presId="urn:microsoft.com/office/officeart/2008/layout/LinedList"/>
    <dgm:cxn modelId="{E4B34CFE-BE05-484E-8021-AB7B8777FD17}" type="presParOf" srcId="{173B9858-231F-463C-B157-419A166F3FC3}" destId="{3937939B-0639-44A2-8A70-B06D2197B84D}" srcOrd="1" destOrd="0" presId="urn:microsoft.com/office/officeart/2008/layout/LinedList"/>
    <dgm:cxn modelId="{7DC89C95-8ADD-4FA7-934C-6D2A2423D01C}" type="presParOf" srcId="{6CCAA555-64F5-4FA8-9CA6-8749EAC09189}" destId="{21626DC8-F41D-4A55-868F-F0129AF618DD}" srcOrd="6" destOrd="0" presId="urn:microsoft.com/office/officeart/2008/layout/LinedList"/>
    <dgm:cxn modelId="{57F55C5E-3F6E-4924-85EB-C90ABAE8988C}" type="presParOf" srcId="{6CCAA555-64F5-4FA8-9CA6-8749EAC09189}" destId="{9B5510A1-287A-44FF-8862-47141F014DC8}" srcOrd="7" destOrd="0" presId="urn:microsoft.com/office/officeart/2008/layout/LinedList"/>
    <dgm:cxn modelId="{7C79BC12-9B2A-4C01-B060-68BEFAA80A21}" type="presParOf" srcId="{9B5510A1-287A-44FF-8862-47141F014DC8}" destId="{26B7A316-2228-478E-8904-FDE9A96790AF}" srcOrd="0" destOrd="0" presId="urn:microsoft.com/office/officeart/2008/layout/LinedList"/>
    <dgm:cxn modelId="{81AA62FA-E6E6-4810-B1A9-5808D83447C0}" type="presParOf" srcId="{9B5510A1-287A-44FF-8862-47141F014DC8}" destId="{0D574836-5C98-410E-9D42-D37FCB62D6FA}" srcOrd="1" destOrd="0" presId="urn:microsoft.com/office/officeart/2008/layout/LinedList"/>
    <dgm:cxn modelId="{2FD22592-EF5E-4E86-87B4-A0F79312175B}" type="presParOf" srcId="{6CCAA555-64F5-4FA8-9CA6-8749EAC09189}" destId="{CE12E365-B039-4BFF-B655-4CE116F8AB7B}" srcOrd="8" destOrd="0" presId="urn:microsoft.com/office/officeart/2008/layout/LinedList"/>
    <dgm:cxn modelId="{C97DB7A8-C6C7-4FF3-A7A8-FACF750C8915}" type="presParOf" srcId="{6CCAA555-64F5-4FA8-9CA6-8749EAC09189}" destId="{1DD29BBC-1190-47E6-A8BA-0C777588E8B8}" srcOrd="9" destOrd="0" presId="urn:microsoft.com/office/officeart/2008/layout/LinedList"/>
    <dgm:cxn modelId="{FC0BA84B-9FD4-41BF-84F6-33ACC480332D}" type="presParOf" srcId="{1DD29BBC-1190-47E6-A8BA-0C777588E8B8}" destId="{316A5907-FB9B-47F5-8CE4-2B5A41F31B1D}" srcOrd="0" destOrd="0" presId="urn:microsoft.com/office/officeart/2008/layout/LinedList"/>
    <dgm:cxn modelId="{F0105182-92BC-4E0E-8FA9-6B05F0D0A892}" type="presParOf" srcId="{1DD29BBC-1190-47E6-A8BA-0C777588E8B8}" destId="{CA9FF188-924C-43AD-8090-C2447279EC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91A0C-C12B-43A3-A7BF-C939DCD68882}">
      <dsp:nvSpPr>
        <dsp:cNvPr id="0" name=""/>
        <dsp:cNvSpPr/>
      </dsp:nvSpPr>
      <dsp:spPr>
        <a:xfrm>
          <a:off x="0" y="444"/>
          <a:ext cx="45308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03FB90-0FC6-41CD-8E0A-781688EC0D93}">
      <dsp:nvSpPr>
        <dsp:cNvPr id="0" name=""/>
        <dsp:cNvSpPr/>
      </dsp:nvSpPr>
      <dsp:spPr>
        <a:xfrm>
          <a:off x="0" y="444"/>
          <a:ext cx="453089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Osobno iskustvo</a:t>
          </a:r>
          <a:endParaRPr lang="en-US" sz="3300" kern="1200" dirty="0"/>
        </a:p>
      </dsp:txBody>
      <dsp:txXfrm>
        <a:off x="0" y="444"/>
        <a:ext cx="4530898" cy="727712"/>
      </dsp:txXfrm>
    </dsp:sp>
    <dsp:sp modelId="{8735488B-AD2F-4739-9275-8BF40504EFE6}">
      <dsp:nvSpPr>
        <dsp:cNvPr id="0" name=""/>
        <dsp:cNvSpPr/>
      </dsp:nvSpPr>
      <dsp:spPr>
        <a:xfrm>
          <a:off x="0" y="728156"/>
          <a:ext cx="45308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177B1-9D41-49A5-A80F-00E41E6F22C1}">
      <dsp:nvSpPr>
        <dsp:cNvPr id="0" name=""/>
        <dsp:cNvSpPr/>
      </dsp:nvSpPr>
      <dsp:spPr>
        <a:xfrm>
          <a:off x="0" y="728156"/>
          <a:ext cx="453089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Vrtić/</a:t>
          </a:r>
          <a:r>
            <a:rPr lang="hr-HR" sz="3300" kern="1200" dirty="0" err="1"/>
            <a:t>predškola</a:t>
          </a:r>
          <a:endParaRPr lang="en-US" sz="3300" kern="1200" dirty="0"/>
        </a:p>
      </dsp:txBody>
      <dsp:txXfrm>
        <a:off x="0" y="728156"/>
        <a:ext cx="4530898" cy="727712"/>
      </dsp:txXfrm>
    </dsp:sp>
    <dsp:sp modelId="{99C4268B-B3DA-4BBE-813C-700774EEB60C}">
      <dsp:nvSpPr>
        <dsp:cNvPr id="0" name=""/>
        <dsp:cNvSpPr/>
      </dsp:nvSpPr>
      <dsp:spPr>
        <a:xfrm>
          <a:off x="0" y="1455868"/>
          <a:ext cx="45308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CAEE08-0617-42DE-AB11-DFAAEE9D6D1D}">
      <dsp:nvSpPr>
        <dsp:cNvPr id="0" name=""/>
        <dsp:cNvSpPr/>
      </dsp:nvSpPr>
      <dsp:spPr>
        <a:xfrm>
          <a:off x="0" y="1455868"/>
          <a:ext cx="453089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Razredna nastava</a:t>
          </a:r>
          <a:endParaRPr lang="en-US" sz="3300" kern="1200" dirty="0"/>
        </a:p>
      </dsp:txBody>
      <dsp:txXfrm>
        <a:off x="0" y="1455868"/>
        <a:ext cx="4530898" cy="727712"/>
      </dsp:txXfrm>
    </dsp:sp>
    <dsp:sp modelId="{21626DC8-F41D-4A55-868F-F0129AF618DD}">
      <dsp:nvSpPr>
        <dsp:cNvPr id="0" name=""/>
        <dsp:cNvSpPr/>
      </dsp:nvSpPr>
      <dsp:spPr>
        <a:xfrm>
          <a:off x="0" y="2183581"/>
          <a:ext cx="45308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B7A316-2228-478E-8904-FDE9A96790AF}">
      <dsp:nvSpPr>
        <dsp:cNvPr id="0" name=""/>
        <dsp:cNvSpPr/>
      </dsp:nvSpPr>
      <dsp:spPr>
        <a:xfrm>
          <a:off x="0" y="2183581"/>
          <a:ext cx="453089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Predmetna nastava</a:t>
          </a:r>
          <a:endParaRPr lang="en-US" sz="3300" kern="1200" dirty="0"/>
        </a:p>
      </dsp:txBody>
      <dsp:txXfrm>
        <a:off x="0" y="2183581"/>
        <a:ext cx="4530898" cy="727712"/>
      </dsp:txXfrm>
    </dsp:sp>
    <dsp:sp modelId="{CE12E365-B039-4BFF-B655-4CE116F8AB7B}">
      <dsp:nvSpPr>
        <dsp:cNvPr id="0" name=""/>
        <dsp:cNvSpPr/>
      </dsp:nvSpPr>
      <dsp:spPr>
        <a:xfrm>
          <a:off x="0" y="2911293"/>
          <a:ext cx="45308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6A5907-FB9B-47F5-8CE4-2B5A41F31B1D}">
      <dsp:nvSpPr>
        <dsp:cNvPr id="0" name=""/>
        <dsp:cNvSpPr/>
      </dsp:nvSpPr>
      <dsp:spPr>
        <a:xfrm>
          <a:off x="0" y="2911293"/>
          <a:ext cx="4530898" cy="72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Natjecanja</a:t>
          </a:r>
          <a:endParaRPr lang="en-US" sz="3300" kern="1200" dirty="0"/>
        </a:p>
      </dsp:txBody>
      <dsp:txXfrm>
        <a:off x="0" y="2911293"/>
        <a:ext cx="4530898" cy="727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EB09-1500-45E0-AB68-1A24C7937673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ED5F2-10F4-4F31-A42F-DC72675118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39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682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847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139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563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099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774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616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869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890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80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63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D2F6-A264-495B-976B-31486F15C39A}" type="datetimeFigureOut">
              <a:rPr lang="hr-HR" smtClean="0"/>
              <a:t>8.10.2023.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8F56-05C9-4854-9F0C-F030C2B86B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3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matika.azoo.hr/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hsin.hr/honi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logoliga.hsin.hr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citelji.hr/dabar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llcroatia.org/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ro.hr/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robocupcroatia.com/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roatianmakers.hr/en/croatian-makers-league/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roatianmakers.hr/hr/generacija-now/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kolabuducnosti.stemi.education/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8F1D1-0410-D251-53AD-D8319468E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817" y="1370171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pl-PL" sz="5100" dirty="0">
                <a:solidFill>
                  <a:srgbClr val="FFFFFF"/>
                </a:solidFill>
              </a:rPr>
              <a:t>Programiranje</a:t>
            </a:r>
            <a:br>
              <a:rPr lang="pl-PL" sz="5100" dirty="0">
                <a:solidFill>
                  <a:srgbClr val="FFFFFF"/>
                </a:solidFill>
              </a:rPr>
            </a:br>
            <a:r>
              <a:rPr lang="pl-PL" sz="5100" dirty="0">
                <a:solidFill>
                  <a:srgbClr val="FFFFFF"/>
                </a:solidFill>
              </a:rPr>
              <a:t>i robotika</a:t>
            </a:r>
            <a:br>
              <a:rPr lang="pl-PL" sz="5100" dirty="0">
                <a:solidFill>
                  <a:srgbClr val="FFFFFF"/>
                </a:solidFill>
              </a:rPr>
            </a:br>
            <a:r>
              <a:rPr lang="pl-PL" sz="5100" dirty="0">
                <a:solidFill>
                  <a:srgbClr val="FFFFFF"/>
                </a:solidFill>
              </a:rPr>
              <a:t>u radu s djecom</a:t>
            </a:r>
            <a:endParaRPr lang="hr-HR" sz="5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0F620-177A-22B9-3EBF-2704AB0FF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817" y="3849845"/>
            <a:ext cx="4425551" cy="1881751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rgbClr val="FFFFFF"/>
                </a:solidFill>
              </a:rPr>
              <a:t>Ivan Bosnić, MIPS d.o.o.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E72FB-D055-C606-0301-2EDFB2075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029" y="1318182"/>
            <a:ext cx="2867881" cy="613361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490FE-8123-94CA-6B06-C49DB22BA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6670" y="5104614"/>
            <a:ext cx="2216922" cy="102833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384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Osmo</a:t>
            </a:r>
            <a:r>
              <a:rPr lang="hr-HR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Coding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86" r="-2458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34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👨‍💻🤖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Bee-Bot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Botley 2.0 the Coding Robot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Code &amp; Go Robot Mouse Activity Set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Matatalab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hr-HR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Pro-Bot</a:t>
            </a:r>
          </a:p>
        </p:txBody>
      </p:sp>
      <p:pic>
        <p:nvPicPr>
          <p:cNvPr id="6" name="Content Placeholder 5" descr="A yellow toy bee with buttons&#10;&#10;Description automatically generated">
            <a:extLst>
              <a:ext uri="{FF2B5EF4-FFF2-40B4-BE49-F238E27FC236}">
                <a16:creationId xmlns:a16="http://schemas.microsoft.com/office/drawing/2014/main" id="{090F66F7-2EB7-C01B-13B9-A90164C0D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22862" b="-1"/>
          <a:stretch/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8" name="Picture 7" descr="A blue and orange toy with a box and a blue box&#10;&#10;Description automatically generated with medium confidence">
            <a:extLst>
              <a:ext uri="{FF2B5EF4-FFF2-40B4-BE49-F238E27FC236}">
                <a16:creationId xmlns:a16="http://schemas.microsoft.com/office/drawing/2014/main" id="{1B3B3CFF-59C4-AAEA-03D6-90F1375D1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r="13471" b="-1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10" name="Picture 9" descr="A close-up of a game&#10;&#10;Description automatically generated">
            <a:extLst>
              <a:ext uri="{FF2B5EF4-FFF2-40B4-BE49-F238E27FC236}">
                <a16:creationId xmlns:a16="http://schemas.microsoft.com/office/drawing/2014/main" id="{207AA4E9-872E-E451-07C3-BDD4CF93B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21291" b="-1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DCD67-9515-6A9C-CC5F-C407799A1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r="14258"/>
          <a:stretch/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57DCEF-3465-6A62-CC8F-3EFFDB509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r="14258"/>
          <a:stretch/>
        </p:blipFill>
        <p:spPr>
          <a:xfrm>
            <a:off x="9749109" y="2962911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39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Scottie Go!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r="170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4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Run Marco!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8045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1624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9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⚡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Snap Circuits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13" r="-1861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3" b="-292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⚡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Makey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Makey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" b="160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r="1448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07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Spintronics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r="796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8045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6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125F-E317-DD64-A504-814CB2F5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Razredna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nastava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FB2253-1625-201A-C568-038D747C75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591646-6A03-93C2-46CA-E0F47E433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 err="1"/>
              <a:t>Scratch</a:t>
            </a:r>
            <a:r>
              <a:rPr lang="hr-HR" dirty="0"/>
              <a:t> u školama</a:t>
            </a:r>
          </a:p>
          <a:p>
            <a:r>
              <a:rPr lang="hr-HR" dirty="0"/>
              <a:t>razne aktivnosti i natjecanja</a:t>
            </a:r>
          </a:p>
          <a:p>
            <a:r>
              <a:rPr lang="hr-HR" dirty="0"/>
              <a:t>mogućnosti:</a:t>
            </a:r>
          </a:p>
          <a:p>
            <a:pPr lvl="1"/>
            <a:r>
              <a:rPr lang="hr-HR" dirty="0"/>
              <a:t>lokalizacija alata i materijala</a:t>
            </a:r>
          </a:p>
          <a:p>
            <a:pPr lvl="1"/>
            <a:r>
              <a:rPr lang="hr-HR" dirty="0" err="1"/>
              <a:t>mentoriranje</a:t>
            </a:r>
            <a:r>
              <a:rPr lang="hr-HR" dirty="0"/>
              <a:t>, izravno ili kroz rad neke ustanove</a:t>
            </a:r>
          </a:p>
        </p:txBody>
      </p:sp>
    </p:spTree>
    <p:extLst>
      <p:ext uri="{BB962C8B-B14F-4D97-AF65-F5344CB8AC3E}">
        <p14:creationId xmlns:p14="http://schemas.microsoft.com/office/powerpoint/2010/main" val="2771680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👨‍💻🤖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Ozobot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395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8045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93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Potato Pirates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336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0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qr code with a battery&#10;&#10;Description automatically generated">
            <a:extLst>
              <a:ext uri="{FF2B5EF4-FFF2-40B4-BE49-F238E27FC236}">
                <a16:creationId xmlns:a16="http://schemas.microsoft.com/office/drawing/2014/main" id="{5BEE0166-0962-369C-43F9-6238A0EB7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93" y="407193"/>
            <a:ext cx="6043613" cy="6043613"/>
          </a:xfrm>
        </p:spPr>
      </p:pic>
    </p:spTree>
    <p:extLst>
      <p:ext uri="{BB962C8B-B14F-4D97-AF65-F5344CB8AC3E}">
        <p14:creationId xmlns:p14="http://schemas.microsoft.com/office/powerpoint/2010/main" val="167556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Scratch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r="179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8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👨‍💻⚙️🤖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LEGO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WeDo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2.0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38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07" r="-31907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49" r="-944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👨‍💻⚙️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Turing Tumble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648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3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👨‍💻⚡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MakeCode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micro:bit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505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r="1270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3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👨‍💻🤖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Maqueen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r="267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b="813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54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Microblocks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0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👨‍💻⚙️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Minecraft Education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300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8045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3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125F-E317-DD64-A504-814CB2F5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Predmetna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nastava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FB2253-1625-201A-C568-038D747C75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591646-6A03-93C2-46CA-E0F47E433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/>
              <a:t>većinom Pythonu i HTML</a:t>
            </a:r>
          </a:p>
          <a:p>
            <a:r>
              <a:rPr lang="hr-HR" dirty="0"/>
              <a:t>sve je više aktivnosti i natjecanja</a:t>
            </a:r>
          </a:p>
          <a:p>
            <a:r>
              <a:rPr lang="hr-HR" dirty="0"/>
              <a:t>mogućnosti:</a:t>
            </a:r>
          </a:p>
          <a:p>
            <a:pPr lvl="1"/>
            <a:r>
              <a:rPr lang="hr-HR" dirty="0"/>
              <a:t>pomoć učiteljima</a:t>
            </a:r>
          </a:p>
          <a:p>
            <a:pPr lvl="1"/>
            <a:r>
              <a:rPr lang="hr-HR" dirty="0"/>
              <a:t>izrada novih alata i sadržaja ili proširenje postojećih</a:t>
            </a:r>
          </a:p>
        </p:txBody>
      </p:sp>
    </p:spTree>
    <p:extLst>
      <p:ext uri="{BB962C8B-B14F-4D97-AF65-F5344CB8AC3E}">
        <p14:creationId xmlns:p14="http://schemas.microsoft.com/office/powerpoint/2010/main" val="2086182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MakeCode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Arcade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0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648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75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27456-BDA4-31F5-1E04-98FFC794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hr-HR" sz="4800"/>
              <a:t>Sadržaj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BF10B9-9DD9-829D-3848-E1E47BB48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114066"/>
              </p:ext>
            </p:extLst>
          </p:nvPr>
        </p:nvGraphicFramePr>
        <p:xfrm>
          <a:off x="793661" y="2599509"/>
          <a:ext cx="4530898" cy="363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3005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👨‍💻⚙️🤖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LEGO SPIKE Prime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648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30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MIT App Inventor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7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7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97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Python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r="906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09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Human Resource Machine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8" b="-958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8" b="-9588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7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👨‍💻⚙️⚡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Tinkercad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0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r="2070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9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Processing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b="592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" b="15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2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⚡ </a:t>
            </a:r>
            <a:r>
              <a:rPr lang="hr-HR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Gravity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86" r="-2458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6" r="-842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65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👨‍💻⚙️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8045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1624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73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👨‍💻⚡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Arduino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1356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125F-E317-DD64-A504-814CB2F5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Natjecanja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FB2253-1625-201A-C568-038D747C75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591646-6A03-93C2-46CA-E0F47E433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373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125F-E317-DD64-A504-814CB2F5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Osobno iskustvo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FB2253-1625-201A-C568-038D747C75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591646-6A03-93C2-46CA-E0F47E433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/>
              <a:t>od 2017. u neformalnom obrazovanju</a:t>
            </a:r>
          </a:p>
          <a:p>
            <a:r>
              <a:rPr lang="hr-HR" dirty="0"/>
              <a:t>od igre sa sinom do edukacija</a:t>
            </a:r>
          </a:p>
          <a:p>
            <a:r>
              <a:rPr lang="hr-HR" dirty="0"/>
              <a:t>puno naučenog</a:t>
            </a:r>
          </a:p>
          <a:p>
            <a:r>
              <a:rPr lang="hr-HR" dirty="0"/>
              <a:t>brojna poznanstva</a:t>
            </a:r>
          </a:p>
          <a:p>
            <a:r>
              <a:rPr lang="hr-HR" dirty="0"/>
              <a:t>mnogo osmijeha </a:t>
            </a:r>
            <a:r>
              <a:rPr lang="hr-HR" dirty="0">
                <a:sym typeface="Wingdings" panose="05000000000000000000" pitchFamily="2" charset="2"/>
              </a:rPr>
              <a:t>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40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/>
              <a:t>👨‍💻 </a:t>
            </a:r>
            <a:r>
              <a:rPr lang="hr-HR" sz="4800" dirty="0"/>
              <a:t>Natjecanje</a:t>
            </a:r>
            <a:r>
              <a:rPr lang="hr-HR" dirty="0"/>
              <a:t> iz informatike (5.+)</a:t>
            </a:r>
          </a:p>
        </p:txBody>
      </p:sp>
      <p:pic>
        <p:nvPicPr>
          <p:cNvPr id="6" name="Content Placeholder 5" descr="A group of people sitting at tables with laptops&#10;&#10;Description automatically generated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hlinkClick r:id="rId3"/>
              </a:rPr>
              <a:t>https://informatika.azoo.hr/</a:t>
            </a:r>
            <a:endParaRPr lang="hr-HR" dirty="0"/>
          </a:p>
          <a:p>
            <a:r>
              <a:rPr lang="hr-HR" dirty="0"/>
              <a:t>školsko natjecanje</a:t>
            </a:r>
          </a:p>
          <a:p>
            <a:r>
              <a:rPr lang="hr-HR" dirty="0"/>
              <a:t>algoritmi</a:t>
            </a:r>
          </a:p>
          <a:p>
            <a:pPr lvl="1"/>
            <a:r>
              <a:rPr lang="hr-HR" dirty="0"/>
              <a:t>Logo</a:t>
            </a:r>
          </a:p>
          <a:p>
            <a:pPr lvl="1"/>
            <a:r>
              <a:rPr lang="hr-HR" dirty="0"/>
              <a:t>Python/C/C++</a:t>
            </a:r>
          </a:p>
          <a:p>
            <a:r>
              <a:rPr lang="hr-HR" dirty="0"/>
              <a:t>Osnove informatike</a:t>
            </a:r>
          </a:p>
          <a:p>
            <a:pPr lvl="1"/>
            <a:r>
              <a:rPr lang="hr-HR" dirty="0"/>
              <a:t>Digitalne kompetencije (5. i 6.)</a:t>
            </a:r>
          </a:p>
          <a:p>
            <a:pPr lvl="1"/>
            <a:r>
              <a:rPr lang="hr-HR" dirty="0"/>
              <a:t>Osnove informatike (7. i 8.)</a:t>
            </a:r>
          </a:p>
          <a:p>
            <a:r>
              <a:rPr lang="hr-HR" dirty="0"/>
              <a:t>Razvoj softvera</a:t>
            </a:r>
          </a:p>
          <a:p>
            <a:pPr lvl="1"/>
            <a:r>
              <a:rPr lang="hr-HR" dirty="0"/>
              <a:t>od ideje do softvera</a:t>
            </a:r>
          </a:p>
        </p:txBody>
      </p:sp>
    </p:spTree>
    <p:extLst>
      <p:ext uri="{BB962C8B-B14F-4D97-AF65-F5344CB8AC3E}">
        <p14:creationId xmlns:p14="http://schemas.microsoft.com/office/powerpoint/2010/main" val="1775954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 </a:t>
            </a:r>
            <a:r>
              <a:rPr lang="hr-HR" sz="4800" dirty="0"/>
              <a:t>HONI </a:t>
            </a:r>
            <a:r>
              <a:rPr lang="hr-HR" dirty="0"/>
              <a:t>(3.+)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12348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Hrvatsko otvoreno natjecanje u informatici</a:t>
            </a:r>
            <a:endParaRPr lang="hr-HR" dirty="0">
              <a:hlinkClick r:id="rId3"/>
            </a:endParaRPr>
          </a:p>
          <a:p>
            <a:r>
              <a:rPr lang="hr-HR" dirty="0">
                <a:hlinkClick r:id="rId3"/>
              </a:rPr>
              <a:t>https://hsin.hr/honi/</a:t>
            </a:r>
            <a:endParaRPr lang="hr-HR" dirty="0"/>
          </a:p>
          <a:p>
            <a:r>
              <a:rPr lang="hr-HR" dirty="0"/>
              <a:t>online natjecanje</a:t>
            </a:r>
          </a:p>
          <a:p>
            <a:r>
              <a:rPr lang="hr-HR" dirty="0"/>
              <a:t>5 do 7 kola tijekom školske godine</a:t>
            </a:r>
          </a:p>
          <a:p>
            <a:r>
              <a:rPr lang="hr-HR" dirty="0"/>
              <a:t>Python, Pascal, C/C++ i Java</a:t>
            </a:r>
          </a:p>
          <a:p>
            <a:r>
              <a:rPr lang="hr-HR" dirty="0"/>
              <a:t>najbolji natjecatelji idu na Juniorsku hrvatsku informatičku olimpijadu</a:t>
            </a:r>
          </a:p>
        </p:txBody>
      </p:sp>
    </p:spTree>
    <p:extLst>
      <p:ext uri="{BB962C8B-B14F-4D97-AF65-F5344CB8AC3E}">
        <p14:creationId xmlns:p14="http://schemas.microsoft.com/office/powerpoint/2010/main" val="1396765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 </a:t>
            </a:r>
            <a:r>
              <a:rPr lang="hr-HR" sz="4800" dirty="0"/>
              <a:t>HLL </a:t>
            </a:r>
            <a:r>
              <a:rPr lang="hr-HR" dirty="0"/>
              <a:t>(1.+)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r="13714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Hrvatska logo liga</a:t>
            </a:r>
          </a:p>
          <a:p>
            <a:r>
              <a:rPr lang="hr-HR" dirty="0">
                <a:hlinkClick r:id="rId3"/>
              </a:rPr>
              <a:t>https://logoliga.hsin.hr/</a:t>
            </a:r>
            <a:endParaRPr lang="hr-HR" dirty="0"/>
          </a:p>
          <a:p>
            <a:r>
              <a:rPr lang="hr-HR" dirty="0"/>
              <a:t>online natjecanje</a:t>
            </a:r>
          </a:p>
          <a:p>
            <a:r>
              <a:rPr lang="hr-HR" dirty="0"/>
              <a:t>5 do 6 kola kroz školsku godinu</a:t>
            </a:r>
          </a:p>
          <a:p>
            <a:r>
              <a:rPr lang="hr-HR" dirty="0" err="1"/>
              <a:t>FMSLogo</a:t>
            </a:r>
            <a:endParaRPr lang="hr-HR" dirty="0"/>
          </a:p>
          <a:p>
            <a:r>
              <a:rPr lang="hr-HR" dirty="0"/>
              <a:t>najbolji natjecatelji idu na Hrvatsku logo olimpijadu</a:t>
            </a:r>
          </a:p>
        </p:txBody>
      </p:sp>
    </p:spTree>
    <p:extLst>
      <p:ext uri="{BB962C8B-B14F-4D97-AF65-F5344CB8AC3E}">
        <p14:creationId xmlns:p14="http://schemas.microsoft.com/office/powerpoint/2010/main" val="2119954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 </a:t>
            </a:r>
            <a:r>
              <a:rPr lang="hr-HR" sz="4800" dirty="0"/>
              <a:t>Dabar </a:t>
            </a:r>
            <a:r>
              <a:rPr lang="hr-HR" dirty="0"/>
              <a:t>(1.+)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13" r="-12913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>
                <a:hlinkClick r:id="rId3"/>
              </a:rPr>
              <a:t>https://ucitelji.hr/dabar/</a:t>
            </a:r>
            <a:endParaRPr lang="hr-HR" dirty="0"/>
          </a:p>
          <a:p>
            <a:r>
              <a:rPr lang="hr-HR" dirty="0"/>
              <a:t>međunarodni školski izazov iz informatike i računalnog razmišljanja</a:t>
            </a:r>
          </a:p>
          <a:p>
            <a:r>
              <a:rPr lang="hr-HR" dirty="0"/>
              <a:t>jednom godišnje online se rješava 12 zadataka</a:t>
            </a:r>
          </a:p>
          <a:p>
            <a:pPr lvl="1"/>
            <a:r>
              <a:rPr lang="hr-HR" dirty="0" err="1"/>
              <a:t>MikroDabar</a:t>
            </a:r>
            <a:r>
              <a:rPr lang="hr-HR" dirty="0"/>
              <a:t> (1. i 2.)</a:t>
            </a:r>
          </a:p>
          <a:p>
            <a:pPr lvl="1"/>
            <a:r>
              <a:rPr lang="hr-HR" dirty="0" err="1"/>
              <a:t>MiliDabar</a:t>
            </a:r>
            <a:r>
              <a:rPr lang="hr-HR" dirty="0"/>
              <a:t> (3. i 4.)</a:t>
            </a:r>
          </a:p>
          <a:p>
            <a:pPr lvl="1"/>
            <a:r>
              <a:rPr lang="hr-HR" dirty="0" err="1"/>
              <a:t>KiloDabar</a:t>
            </a:r>
            <a:r>
              <a:rPr lang="hr-HR" dirty="0"/>
              <a:t> (5. i 6.)</a:t>
            </a:r>
          </a:p>
          <a:p>
            <a:pPr lvl="1"/>
            <a:r>
              <a:rPr lang="hr-HR" dirty="0" err="1"/>
              <a:t>MegaDabar</a:t>
            </a:r>
            <a:r>
              <a:rPr lang="hr-HR" dirty="0"/>
              <a:t> (7. i 8.)</a:t>
            </a:r>
          </a:p>
        </p:txBody>
      </p:sp>
    </p:spTree>
    <p:extLst>
      <p:ext uri="{BB962C8B-B14F-4D97-AF65-F5344CB8AC3E}">
        <p14:creationId xmlns:p14="http://schemas.microsoft.com/office/powerpoint/2010/main" val="156392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⚙️🤖</a:t>
            </a:r>
            <a:r>
              <a:rPr lang="hr-HR" sz="3600" dirty="0"/>
              <a:t> </a:t>
            </a:r>
            <a:r>
              <a:rPr lang="hr-HR" sz="4800" dirty="0"/>
              <a:t>FLL </a:t>
            </a:r>
            <a:r>
              <a:rPr lang="hr-HR" dirty="0"/>
              <a:t>(2.+)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5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FIRST LEGO </a:t>
            </a:r>
            <a:r>
              <a:rPr lang="hr-HR" dirty="0" err="1"/>
              <a:t>League</a:t>
            </a:r>
            <a:endParaRPr lang="hr-HR" dirty="0"/>
          </a:p>
          <a:p>
            <a:r>
              <a:rPr lang="hr-HR" dirty="0">
                <a:hlinkClick r:id="rId3"/>
              </a:rPr>
              <a:t>https://fllcroatia.org/</a:t>
            </a:r>
            <a:endParaRPr lang="hr-HR" dirty="0"/>
          </a:p>
          <a:p>
            <a:r>
              <a:rPr lang="hr-HR" dirty="0"/>
              <a:t>ekipa s 3 do 10 članova</a:t>
            </a:r>
          </a:p>
          <a:p>
            <a:r>
              <a:rPr lang="hr-HR" dirty="0"/>
              <a:t>dobije se zadatak i staza, slaže se i programira LEGO </a:t>
            </a:r>
            <a:r>
              <a:rPr lang="hr-HR" dirty="0" err="1"/>
              <a:t>Technic</a:t>
            </a:r>
            <a:r>
              <a:rPr lang="hr-HR" dirty="0"/>
              <a:t> robot za rješavanje</a:t>
            </a:r>
          </a:p>
          <a:p>
            <a:r>
              <a:rPr lang="hr-HR" dirty="0" err="1"/>
              <a:t>Challenge</a:t>
            </a:r>
            <a:r>
              <a:rPr lang="hr-HR" dirty="0"/>
              <a:t> (4.-8.), </a:t>
            </a:r>
            <a:r>
              <a:rPr lang="hr-HR" dirty="0" err="1"/>
              <a:t>Explore</a:t>
            </a:r>
            <a:r>
              <a:rPr lang="hr-HR" dirty="0"/>
              <a:t> (2.-4.) i </a:t>
            </a:r>
            <a:r>
              <a:rPr lang="hr-HR" dirty="0" err="1"/>
              <a:t>Discover</a:t>
            </a:r>
            <a:r>
              <a:rPr lang="hr-HR" dirty="0"/>
              <a:t> (4-6 godina, zasad nema u Hrvatskoj)</a:t>
            </a:r>
          </a:p>
          <a:p>
            <a:r>
              <a:rPr lang="hr-HR" dirty="0"/>
              <a:t>kotizacija</a:t>
            </a:r>
          </a:p>
        </p:txBody>
      </p:sp>
    </p:spTree>
    <p:extLst>
      <p:ext uri="{BB962C8B-B14F-4D97-AF65-F5344CB8AC3E}">
        <p14:creationId xmlns:p14="http://schemas.microsoft.com/office/powerpoint/2010/main" val="4289392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⚙️🤖</a:t>
            </a:r>
            <a:r>
              <a:rPr lang="hr-HR" sz="3600" dirty="0"/>
              <a:t> </a:t>
            </a:r>
            <a:r>
              <a:rPr lang="hr-HR" sz="4800" dirty="0"/>
              <a:t>WRO </a:t>
            </a:r>
            <a:r>
              <a:rPr lang="hr-HR" dirty="0"/>
              <a:t>(2.+)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1217" r="6091" b="8765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/>
              <a:t>World Robot </a:t>
            </a:r>
            <a:r>
              <a:rPr lang="hr-HR" dirty="0" err="1"/>
              <a:t>Olympiad</a:t>
            </a:r>
            <a:endParaRPr lang="hr-HR" dirty="0"/>
          </a:p>
          <a:p>
            <a:r>
              <a:rPr lang="hr-HR" dirty="0">
                <a:hlinkClick r:id="rId3"/>
              </a:rPr>
              <a:t>https://wro.hr/</a:t>
            </a:r>
            <a:endParaRPr lang="hr-HR" dirty="0"/>
          </a:p>
          <a:p>
            <a:r>
              <a:rPr lang="pl-PL" dirty="0"/>
              <a:t>ekipa s 2 do 3 člana</a:t>
            </a:r>
          </a:p>
          <a:p>
            <a:r>
              <a:rPr lang="pl-PL" dirty="0"/>
              <a:t>napraviti i programirati LEGO robota koji savladava zadatke na podlozi (Robomission i Future Inovators) ili se natječe protiv drugih robota (Robosports)</a:t>
            </a:r>
            <a:endParaRPr lang="hr-HR" dirty="0"/>
          </a:p>
          <a:p>
            <a:r>
              <a:rPr lang="hr-HR" dirty="0"/>
              <a:t>kotizacija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3735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⚙️🤖</a:t>
            </a:r>
            <a:r>
              <a:rPr lang="hr-HR" sz="3600" dirty="0"/>
              <a:t> </a:t>
            </a:r>
            <a:r>
              <a:rPr lang="hr-HR" sz="4800" dirty="0" err="1"/>
              <a:t>RoboCup</a:t>
            </a:r>
            <a:r>
              <a:rPr lang="hr-HR" sz="4800" dirty="0"/>
              <a:t> Junior </a:t>
            </a:r>
            <a:r>
              <a:rPr lang="hr-HR" dirty="0"/>
              <a:t>(1.+)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r="24576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>
                <a:hlinkClick r:id="rId3"/>
              </a:rPr>
              <a:t>https://robocupcroatia.com/</a:t>
            </a:r>
            <a:endParaRPr lang="hr-HR" dirty="0"/>
          </a:p>
          <a:p>
            <a:r>
              <a:rPr lang="hr-HR" dirty="0"/>
              <a:t>ekipa s 2 do 4 člana</a:t>
            </a:r>
          </a:p>
          <a:p>
            <a:r>
              <a:rPr lang="hr-HR" dirty="0"/>
              <a:t>izrada robota koji spašava žrtvu (</a:t>
            </a:r>
            <a:r>
              <a:rPr lang="hr-HR" dirty="0" err="1"/>
              <a:t>Rescue</a:t>
            </a:r>
            <a:r>
              <a:rPr lang="hr-HR" dirty="0"/>
              <a:t>), izvodi koreografiju (</a:t>
            </a:r>
            <a:r>
              <a:rPr lang="hr-HR" dirty="0" err="1"/>
              <a:t>OnStage</a:t>
            </a:r>
            <a:r>
              <a:rPr lang="hr-HR" dirty="0"/>
              <a:t>) ili igra nogomet (</a:t>
            </a:r>
            <a:r>
              <a:rPr lang="hr-HR" dirty="0" err="1"/>
              <a:t>Soccer</a:t>
            </a:r>
            <a:r>
              <a:rPr lang="hr-HR" dirty="0"/>
              <a:t>)</a:t>
            </a:r>
          </a:p>
          <a:p>
            <a:r>
              <a:rPr lang="hr-HR" dirty="0"/>
              <a:t>kotizacija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5445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🤖</a:t>
            </a:r>
            <a:r>
              <a:rPr lang="hr-HR" sz="3600" dirty="0"/>
              <a:t> </a:t>
            </a:r>
            <a:r>
              <a:rPr lang="hr-HR" sz="4800" dirty="0"/>
              <a:t>Croatian </a:t>
            </a:r>
            <a:r>
              <a:rPr lang="hr-HR" sz="4800" dirty="0" err="1"/>
              <a:t>Makers</a:t>
            </a:r>
            <a:r>
              <a:rPr lang="hr-HR" sz="4800" dirty="0"/>
              <a:t> liga </a:t>
            </a:r>
            <a:r>
              <a:rPr lang="hr-HR" dirty="0"/>
              <a:t>(1.+)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>
                <a:hlinkClick r:id="rId3"/>
              </a:rPr>
              <a:t>https://croatianmakers.hr/en/croatian-makers-league/</a:t>
            </a:r>
            <a:endParaRPr lang="hr-HR" dirty="0"/>
          </a:p>
          <a:p>
            <a:r>
              <a:rPr lang="hr-HR" dirty="0"/>
              <a:t>ekipa s 2 do 4 člana</a:t>
            </a:r>
          </a:p>
          <a:p>
            <a:r>
              <a:rPr lang="hr-HR" dirty="0"/>
              <a:t>dijelom online, a dijelom uživo</a:t>
            </a:r>
          </a:p>
          <a:p>
            <a:r>
              <a:rPr lang="hr-HR" dirty="0"/>
              <a:t>kroz niz kola rješavaju se razni zadaci na stazi s robotom </a:t>
            </a:r>
            <a:r>
              <a:rPr lang="hr-HR" dirty="0" err="1"/>
              <a:t>Maqueen</a:t>
            </a:r>
            <a:endParaRPr lang="hr-HR" dirty="0"/>
          </a:p>
          <a:p>
            <a:r>
              <a:rPr lang="hr-HR" dirty="0"/>
              <a:t>najbolje ekipe idu u superfinale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0450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⚙️⚡🤖</a:t>
            </a:r>
            <a:r>
              <a:rPr lang="hr-HR" sz="3600" dirty="0"/>
              <a:t> </a:t>
            </a:r>
            <a:r>
              <a:rPr lang="hr-HR" sz="4800" dirty="0"/>
              <a:t>Generacija NOW </a:t>
            </a:r>
            <a:r>
              <a:rPr lang="hr-HR" dirty="0"/>
              <a:t>(1.+)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>
                <a:hlinkClick r:id="rId3"/>
              </a:rPr>
              <a:t>https://croatianmakers.hr/hr/generacija-now/</a:t>
            </a:r>
            <a:endParaRPr lang="hr-HR" dirty="0"/>
          </a:p>
          <a:p>
            <a:r>
              <a:rPr lang="hr-HR" dirty="0"/>
              <a:t>projekt</a:t>
            </a:r>
          </a:p>
          <a:p>
            <a:r>
              <a:rPr lang="hr-HR" dirty="0"/>
              <a:t>ekipe učenika dobiju opremu, poduku i materijale te rješavaju zadane i vlastite izazove</a:t>
            </a:r>
          </a:p>
          <a:p>
            <a:r>
              <a:rPr lang="hr-HR" dirty="0"/>
              <a:t>najbolji radovi budu izloženi i nagrađeni na završnome događanju</a:t>
            </a:r>
          </a:p>
        </p:txBody>
      </p:sp>
    </p:spTree>
    <p:extLst>
      <p:ext uri="{BB962C8B-B14F-4D97-AF65-F5344CB8AC3E}">
        <p14:creationId xmlns:p14="http://schemas.microsoft.com/office/powerpoint/2010/main" val="3872408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7F8F-CF3C-5BE7-CAC5-118466F0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👨‍💻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⚙️⚡🤖</a:t>
            </a:r>
            <a:r>
              <a:rPr lang="hr-HR" sz="3600" dirty="0"/>
              <a:t> </a:t>
            </a:r>
            <a:r>
              <a:rPr lang="hr-HR" sz="4800" dirty="0"/>
              <a:t>Škola budućnosti </a:t>
            </a:r>
            <a:r>
              <a:rPr lang="hr-HR" dirty="0"/>
              <a:t>(1.+)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6225F8-1393-95ED-D1AA-269B54C9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BD9F-E6F6-AB66-D1B1-499538BE5A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>
                <a:hlinkClick r:id="rId3"/>
              </a:rPr>
              <a:t>https://skolabuducnosti.stemi.education/</a:t>
            </a:r>
            <a:endParaRPr lang="hr-HR" dirty="0"/>
          </a:p>
          <a:p>
            <a:r>
              <a:rPr lang="hr-HR" dirty="0"/>
              <a:t>projekt</a:t>
            </a:r>
          </a:p>
          <a:p>
            <a:r>
              <a:rPr lang="hr-HR" dirty="0"/>
              <a:t>uključenim školama donira se oprema i materijali, imaju pristup edukacijama i predavanjima te mogu  sudjelovati na završnoj konferenciji</a:t>
            </a:r>
          </a:p>
        </p:txBody>
      </p:sp>
    </p:spTree>
    <p:extLst>
      <p:ext uri="{BB962C8B-B14F-4D97-AF65-F5344CB8AC3E}">
        <p14:creationId xmlns:p14="http://schemas.microsoft.com/office/powerpoint/2010/main" val="397266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CD2FBD-5E2C-27AB-3F45-2C97980C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Savjeti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09B-008D-D70D-C86B-40F9B7C4A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dječja individualnost </a:t>
            </a:r>
          </a:p>
          <a:p>
            <a:r>
              <a:rPr lang="hr-HR" dirty="0"/>
              <a:t> učenje igrom</a:t>
            </a:r>
          </a:p>
          <a:p>
            <a:r>
              <a:rPr lang="hr-HR" dirty="0"/>
              <a:t>predstavljanje umjesto nametanja</a:t>
            </a:r>
          </a:p>
          <a:p>
            <a:r>
              <a:rPr lang="hr-HR" dirty="0"/>
              <a:t>višeslojne aktivnosti</a:t>
            </a:r>
          </a:p>
          <a:p>
            <a:r>
              <a:rPr lang="hr-HR" dirty="0"/>
              <a:t>posjećivanje STEM događanja</a:t>
            </a:r>
          </a:p>
          <a:p>
            <a:r>
              <a:rPr lang="hr-HR" dirty="0"/>
              <a:t>„manje je više”</a:t>
            </a:r>
          </a:p>
          <a:p>
            <a:r>
              <a:rPr lang="hr-HR" dirty="0"/>
              <a:t>„</a:t>
            </a:r>
            <a:r>
              <a:rPr lang="hr-HR" dirty="0" err="1"/>
              <a:t>sharing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caring</a:t>
            </a:r>
            <a:r>
              <a:rPr lang="hr-HR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219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A5A74B-9D23-1ED1-8ECF-993FF9323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Zahvaljujem na pozornosti.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7200159-6AA8-6AD9-6FFA-F088AFBC5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01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125F-E317-DD64-A504-814CB2F5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Vrtić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predškola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FB2253-1625-201A-C568-038D747C75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591646-6A03-93C2-46CA-E0F47E433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/>
              <a:t>izazovnije zbog dobi djece - malo vrtića i ustanova nudi aktivnosti</a:t>
            </a:r>
          </a:p>
          <a:p>
            <a:r>
              <a:rPr lang="hr-HR" dirty="0"/>
              <a:t>mogućnosti:</a:t>
            </a:r>
          </a:p>
          <a:p>
            <a:pPr lvl="1"/>
            <a:r>
              <a:rPr lang="hr-HR" dirty="0"/>
              <a:t>učenje kroz igru </a:t>
            </a:r>
          </a:p>
          <a:p>
            <a:pPr lvl="1"/>
            <a:r>
              <a:rPr lang="hr-HR" dirty="0"/>
              <a:t>uključivanje djetetovih prijatelja</a:t>
            </a:r>
            <a:endParaRPr lang="en-US" dirty="0"/>
          </a:p>
          <a:p>
            <a:pPr lvl="1"/>
            <a:r>
              <a:rPr lang="hr-HR" dirty="0"/>
              <a:t>opremanje grupe u vrtiću</a:t>
            </a:r>
          </a:p>
          <a:p>
            <a:pPr lvl="1"/>
            <a:r>
              <a:rPr lang="hr-HR" dirty="0"/>
              <a:t>organiziranje večeri programiranja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5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Robot Turtles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7" t="8524" r="3237" b="24440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⚙️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LEGO Early Simple Machines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" b="229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9257" r="187" b="4765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85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83658-0E4A-FA20-34B2-FE289EC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👨‍💻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ScratchJr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EB8248-A195-4871-832E-6CEDF0B0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7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ADF6F9-85F8-3425-E1D5-39E06CFD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3384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01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543</TotalTime>
  <Words>713</Words>
  <Application>Microsoft Office PowerPoint</Application>
  <PresentationFormat>Widescreen</PresentationFormat>
  <Paragraphs>139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Office 2013 - 2022 Theme</vt:lpstr>
      <vt:lpstr>Programiranje i robotika u radu s djecom</vt:lpstr>
      <vt:lpstr>PowerPoint Presentation</vt:lpstr>
      <vt:lpstr>Sadržaj</vt:lpstr>
      <vt:lpstr>Osobno iskustvo</vt:lpstr>
      <vt:lpstr>Savjeti</vt:lpstr>
      <vt:lpstr>Vrtić/predškola</vt:lpstr>
      <vt:lpstr>👨‍💻 Robot Turtles</vt:lpstr>
      <vt:lpstr>⚙️ LEGO Early Simple Machines</vt:lpstr>
      <vt:lpstr>👨‍💻 ScratchJr</vt:lpstr>
      <vt:lpstr>👨‍💻 Osmo Coding</vt:lpstr>
      <vt:lpstr>👨‍💻🤖 Bee-Bot / Botley 2.0 the Coding Robot / Code &amp; Go Robot Mouse Activity Set / Matatalab / Pro-Bot</vt:lpstr>
      <vt:lpstr>👨‍💻 Scottie Go!</vt:lpstr>
      <vt:lpstr>👨‍💻 Run Marco!</vt:lpstr>
      <vt:lpstr>⚡ Snap Circuits</vt:lpstr>
      <vt:lpstr>⚡ Makey Makey</vt:lpstr>
      <vt:lpstr>⚙️ Spintronics</vt:lpstr>
      <vt:lpstr>Razredna nastava</vt:lpstr>
      <vt:lpstr>👨‍💻🤖 Ozobot</vt:lpstr>
      <vt:lpstr>👨‍💻 Potato Pirates</vt:lpstr>
      <vt:lpstr>👨‍💻 Scratch</vt:lpstr>
      <vt:lpstr>👨‍💻⚙️🤖 LEGO WeDo 2.0</vt:lpstr>
      <vt:lpstr>👨‍💻 Logo</vt:lpstr>
      <vt:lpstr>👨‍💻⚙️ Turing Tumble</vt:lpstr>
      <vt:lpstr>👨‍💻⚡ MakeCode for micro:bit</vt:lpstr>
      <vt:lpstr>👨‍💻🤖 Maqueen</vt:lpstr>
      <vt:lpstr>👨‍💻 Microblocks</vt:lpstr>
      <vt:lpstr>👨‍💻⚙️ Minecraft Education</vt:lpstr>
      <vt:lpstr>Predmetna nastava</vt:lpstr>
      <vt:lpstr>👨‍💻 MakeCode Arcade</vt:lpstr>
      <vt:lpstr>👨‍💻⚙️🤖 LEGO SPIKE Prime</vt:lpstr>
      <vt:lpstr>👨‍💻 MIT App Inventor</vt:lpstr>
      <vt:lpstr>👨‍💻 Python</vt:lpstr>
      <vt:lpstr>👨‍💻 Human Resource Machine</vt:lpstr>
      <vt:lpstr>👨‍💻⚙️⚡ Tinkercad</vt:lpstr>
      <vt:lpstr>👨‍💻 Processing</vt:lpstr>
      <vt:lpstr>⚡ Gravity</vt:lpstr>
      <vt:lpstr>👨‍💻⚙️ Plasma</vt:lpstr>
      <vt:lpstr>👨‍💻⚡ Arduino</vt:lpstr>
      <vt:lpstr>Natjecanja</vt:lpstr>
      <vt:lpstr>👨‍💻 Natjecanje iz informatike (5.+)</vt:lpstr>
      <vt:lpstr>👨‍💻 HONI (3.+)</vt:lpstr>
      <vt:lpstr>👨‍💻 HLL (1.+)</vt:lpstr>
      <vt:lpstr>👨‍💻 Dabar (1.+)</vt:lpstr>
      <vt:lpstr>👨‍💻⚙️🤖 FLL (2.+)</vt:lpstr>
      <vt:lpstr>👨‍💻⚙️🤖 WRO (2.+)</vt:lpstr>
      <vt:lpstr>👨‍💻⚙️🤖 RoboCup Junior (1.+)</vt:lpstr>
      <vt:lpstr>👨‍💻🤖 Croatian Makers liga (1.+)</vt:lpstr>
      <vt:lpstr>👨‍💻⚙️⚡🤖 Generacija NOW (1.+)</vt:lpstr>
      <vt:lpstr>👨‍💻⚙️⚡🤖 Škola budućnosti (1.+)</vt:lpstr>
      <vt:lpstr>Zahvaljujem na pozornosti.</vt:lpstr>
    </vt:vector>
  </TitlesOfParts>
  <Company>Hrvatska Pošta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Bosnić</dc:creator>
  <cp:lastModifiedBy>Ivan Bosnić</cp:lastModifiedBy>
  <cp:revision>15</cp:revision>
  <dcterms:created xsi:type="dcterms:W3CDTF">2023-10-03T08:02:00Z</dcterms:created>
  <dcterms:modified xsi:type="dcterms:W3CDTF">2023-10-08T12:32:57Z</dcterms:modified>
</cp:coreProperties>
</file>