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0" r:id="rId3"/>
    <p:sldId id="259" r:id="rId4"/>
    <p:sldId id="264" r:id="rId5"/>
    <p:sldId id="263" r:id="rId6"/>
    <p:sldId id="265" r:id="rId7"/>
    <p:sldId id="266" r:id="rId8"/>
    <p:sldId id="271" r:id="rId9"/>
    <p:sldId id="267" r:id="rId10"/>
    <p:sldId id="268" r:id="rId11"/>
    <p:sldId id="269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" initials="I" lastIdx="1" clrIdx="0">
    <p:extLst>
      <p:ext uri="{19B8F6BF-5375-455C-9EA6-DF929625EA0E}">
        <p15:presenceInfo xmlns:p15="http://schemas.microsoft.com/office/powerpoint/2012/main" userId="Igor" providerId="None"/>
      </p:ext>
    </p:extLst>
  </p:cmAuthor>
  <p:cmAuthor id="2" name="Igor Milina" initials="IM" lastIdx="1" clrIdx="1">
    <p:extLst>
      <p:ext uri="{19B8F6BF-5375-455C-9EA6-DF929625EA0E}">
        <p15:presenceInfo xmlns:p15="http://schemas.microsoft.com/office/powerpoint/2012/main" userId="S::igormi@in2.hr::73673bd4-ef11-4d62-8ff2-e2c1c9f813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BDB"/>
    <a:srgbClr val="1F7FB7"/>
    <a:srgbClr val="0B2E45"/>
    <a:srgbClr val="0D3854"/>
    <a:srgbClr val="0E3F5F"/>
    <a:srgbClr val="11476A"/>
    <a:srgbClr val="0F4061"/>
    <a:srgbClr val="1F82BB"/>
    <a:srgbClr val="A2D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21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2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54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00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72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17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10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29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86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84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59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38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123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13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02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839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0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14A1C7-FE69-4BA0-A248-57CA08B39FC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2EC6888-7F2E-4C23-A834-493885BE0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779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29C448-0853-4DE5-A5C4-1C4FCBFC2F88}"/>
              </a:ext>
            </a:extLst>
          </p:cNvPr>
          <p:cNvSpPr/>
          <p:nvPr/>
        </p:nvSpPr>
        <p:spPr>
          <a:xfrm>
            <a:off x="-1" y="0"/>
            <a:ext cx="26030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257DF-E5EE-45CD-BB01-9CDF757AB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126" y="3317213"/>
            <a:ext cx="4959674" cy="1492264"/>
          </a:xfrm>
        </p:spPr>
        <p:txBody>
          <a:bodyPr>
            <a:normAutofit/>
          </a:bodyPr>
          <a:lstStyle/>
          <a:p>
            <a:r>
              <a:rPr lang="hr-HR" err="1"/>
              <a:t>Vaadin</a:t>
            </a:r>
            <a:r>
              <a:rPr lang="hr-HR"/>
              <a:t>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36020-3E02-4284-BC76-8D498241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817" y="4401868"/>
            <a:ext cx="6080981" cy="754025"/>
          </a:xfrm>
        </p:spPr>
        <p:txBody>
          <a:bodyPr/>
          <a:lstStyle/>
          <a:p>
            <a:r>
              <a:rPr lang="pl-PL"/>
              <a:t>Mobilne web aplikacije u čistoj Javi</a:t>
            </a:r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3A3D1-361C-49FF-83CE-D326BE343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4" y="66745"/>
            <a:ext cx="2346965" cy="978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02E6AC-2D09-43A3-9DBD-5B83934DB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3" y="5269351"/>
            <a:ext cx="944325" cy="539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23028F-5012-476C-84C4-0E88277AAA85}"/>
              </a:ext>
            </a:extLst>
          </p:cNvPr>
          <p:cNvSpPr txBox="1"/>
          <p:nvPr/>
        </p:nvSpPr>
        <p:spPr>
          <a:xfrm>
            <a:off x="121356" y="4632673"/>
            <a:ext cx="174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>
                <a:solidFill>
                  <a:schemeClr val="bg1">
                    <a:lumMod val="65000"/>
                    <a:lumOff val="35000"/>
                  </a:schemeClr>
                </a:solidFill>
              </a:rPr>
              <a:t>Igor Milina</a:t>
            </a:r>
          </a:p>
        </p:txBody>
      </p:sp>
    </p:spTree>
    <p:extLst>
      <p:ext uri="{BB962C8B-B14F-4D97-AF65-F5344CB8AC3E}">
        <p14:creationId xmlns:p14="http://schemas.microsoft.com/office/powerpoint/2010/main" val="130418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11059099" cy="927749"/>
          </a:xfrm>
        </p:spPr>
        <p:txBody>
          <a:bodyPr>
            <a:normAutofit/>
          </a:bodyPr>
          <a:lstStyle/>
          <a:p>
            <a:r>
              <a:rPr lang="hr-HR"/>
              <a:t>Custom FlexGrid komponenta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BEB17C8-5E89-4A6E-B665-54E2E02F41C8}"/>
              </a:ext>
            </a:extLst>
          </p:cNvPr>
          <p:cNvSpPr/>
          <p:nvPr/>
        </p:nvSpPr>
        <p:spPr>
          <a:xfrm>
            <a:off x="173541" y="1074588"/>
            <a:ext cx="11853823" cy="1748524"/>
          </a:xfrm>
          <a:prstGeom prst="rect">
            <a:avLst/>
          </a:prstGeom>
          <a:solidFill>
            <a:srgbClr val="0B2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9C344-1724-48EE-97EB-36A5BD43D88A}"/>
              </a:ext>
            </a:extLst>
          </p:cNvPr>
          <p:cNvSpPr txBox="1"/>
          <p:nvPr/>
        </p:nvSpPr>
        <p:spPr>
          <a:xfrm>
            <a:off x="290944" y="1205215"/>
            <a:ext cx="6896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FlexGrid</a:t>
            </a:r>
            <a:r>
              <a:rPr lang="hr-HR">
                <a:latin typeface="Consolas" panose="020B0609020204030204" pitchFamily="49" charset="0"/>
              </a:rPr>
              <a:t> </a:t>
            </a:r>
            <a:r>
              <a:rPr lang="hr-HR" err="1">
                <a:latin typeface="Consolas" panose="020B0609020204030204" pitchFamily="49" charset="0"/>
              </a:rPr>
              <a:t>grid</a:t>
            </a:r>
            <a:r>
              <a:rPr lang="hr-HR">
                <a:latin typeface="Consolas" panose="020B0609020204030204" pitchFamily="49" charset="0"/>
              </a:rPr>
              <a:t> = </a:t>
            </a:r>
            <a:r>
              <a:rPr lang="hr-HR" err="1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hr-HR">
                <a:latin typeface="Consolas" panose="020B0609020204030204" pitchFamily="49" charset="0"/>
              </a:rPr>
              <a:t> 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FlexGrid</a:t>
            </a:r>
            <a:r>
              <a:rPr lang="hr-HR">
                <a:latin typeface="Consolas" panose="020B0609020204030204" pitchFamily="49" charset="0"/>
              </a:rPr>
              <a:t>().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themeVariants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 b="1">
                <a:solidFill>
                  <a:srgbClr val="1F7FB7"/>
                </a:solidFill>
                <a:latin typeface="Consolas" panose="020B0609020204030204" pitchFamily="49" charset="0"/>
              </a:rPr>
              <a:t>BORDERS</a:t>
            </a:r>
            <a:r>
              <a:rPr lang="hr-HR">
                <a:latin typeface="Consolas" panose="020B0609020204030204" pitchFamily="49" charset="0"/>
              </a:rPr>
              <a:t>)</a:t>
            </a:r>
          </a:p>
          <a:p>
            <a:r>
              <a:rPr lang="hr-HR">
                <a:latin typeface="Consolas" panose="020B0609020204030204" pitchFamily="49" charset="0"/>
              </a:rPr>
              <a:t>	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.add_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"jedan"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.whenM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"1/2"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.whenL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"1/4"</a:t>
            </a:r>
            <a:r>
              <a:rPr lang="hr-HR">
                <a:latin typeface="Consolas" panose="020B0609020204030204" pitchFamily="49" charset="0"/>
              </a:rPr>
              <a:t>)</a:t>
            </a:r>
          </a:p>
          <a:p>
            <a:r>
              <a:rPr lang="hr-HR">
                <a:latin typeface="Consolas" panose="020B0609020204030204" pitchFamily="49" charset="0"/>
              </a:rPr>
              <a:t>	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add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___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"dva"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whenM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("1/2"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whenL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"1/4"</a:t>
            </a:r>
            <a:r>
              <a:rPr lang="hr-HR">
                <a:latin typeface="Consolas" panose="020B0609020204030204" pitchFamily="49" charset="0"/>
              </a:rPr>
              <a:t>)</a:t>
            </a:r>
          </a:p>
          <a:p>
            <a:r>
              <a:rPr lang="hr-HR">
                <a:latin typeface="Consolas" panose="020B0609020204030204" pitchFamily="49" charset="0"/>
              </a:rPr>
              <a:t>	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add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___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"tri"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whenM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"1/2"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whenL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"1/4"</a:t>
            </a:r>
            <a:r>
              <a:rPr lang="hr-HR">
                <a:latin typeface="Consolas" panose="020B0609020204030204" pitchFamily="49" charset="0"/>
              </a:rPr>
              <a:t>)</a:t>
            </a:r>
          </a:p>
          <a:p>
            <a:r>
              <a:rPr lang="hr-HR">
                <a:latin typeface="Consolas" panose="020B0609020204030204" pitchFamily="49" charset="0"/>
              </a:rPr>
              <a:t>	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add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"četiri"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whenM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"1/2"</a:t>
            </a:r>
            <a:r>
              <a:rPr lang="hr-HR">
                <a:latin typeface="Consolas" panose="020B0609020204030204" pitchFamily="49" charset="0"/>
              </a:rPr>
              <a:t>)</a:t>
            </a:r>
            <a:r>
              <a:rPr lang="hr-HR">
                <a:solidFill>
                  <a:srgbClr val="299BDB"/>
                </a:solidFill>
                <a:latin typeface="Consolas" panose="020B0609020204030204" pitchFamily="49" charset="0"/>
              </a:rPr>
              <a:t>.</a:t>
            </a:r>
            <a:r>
              <a:rPr lang="hr-HR" err="1">
                <a:solidFill>
                  <a:srgbClr val="299BDB"/>
                </a:solidFill>
                <a:latin typeface="Consolas" panose="020B0609020204030204" pitchFamily="49" charset="0"/>
              </a:rPr>
              <a:t>whenL</a:t>
            </a:r>
            <a:r>
              <a:rPr lang="hr-HR">
                <a:latin typeface="Consolas" panose="020B0609020204030204" pitchFamily="49" charset="0"/>
              </a:rPr>
              <a:t>(</a:t>
            </a:r>
            <a:r>
              <a:rPr lang="hr-HR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"1/4"</a:t>
            </a:r>
            <a:r>
              <a:rPr lang="hr-HR">
                <a:latin typeface="Consolas" panose="020B0609020204030204" pitchFamily="49" charset="0"/>
              </a:rPr>
              <a:t>);</a:t>
            </a:r>
          </a:p>
          <a:p>
            <a:endParaRPr lang="hr-HR">
              <a:latin typeface="Consolas" panose="020B0609020204030204" pitchFamily="49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39816A5-1F5E-4A86-81A4-B8A95C7BDE83}"/>
              </a:ext>
            </a:extLst>
          </p:cNvPr>
          <p:cNvSpPr/>
          <p:nvPr/>
        </p:nvSpPr>
        <p:spPr>
          <a:xfrm>
            <a:off x="2822288" y="4399826"/>
            <a:ext cx="243445" cy="302821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AAD050D-0E83-43C2-8A6A-D6AF0B5C43DA}"/>
              </a:ext>
            </a:extLst>
          </p:cNvPr>
          <p:cNvSpPr/>
          <p:nvPr/>
        </p:nvSpPr>
        <p:spPr>
          <a:xfrm>
            <a:off x="6165596" y="5609255"/>
            <a:ext cx="243445" cy="302821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ABC231-5A8A-4467-87CE-10E0DD74122A}"/>
              </a:ext>
            </a:extLst>
          </p:cNvPr>
          <p:cNvSpPr txBox="1"/>
          <p:nvPr/>
        </p:nvSpPr>
        <p:spPr>
          <a:xfrm>
            <a:off x="10128083" y="2868554"/>
            <a:ext cx="19319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/>
              <a:t>(*) Predefinirane veličine ekrana: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/>
              <a:t>&lt; 576px (extra small)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/>
              <a:t>576-768px (small)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/>
              <a:t>768-1024px (medium)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/>
              <a:t>1024-1280px (large)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/>
              <a:t>&gt; 1280px (extra large)</a:t>
            </a:r>
          </a:p>
          <a:p>
            <a:endParaRPr lang="hr-HR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9563C-38B8-408F-A085-50142D42E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42" y="5949104"/>
            <a:ext cx="9836222" cy="49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E3894-3DD3-4B85-BC69-9DFAA96F6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95" y="4743538"/>
            <a:ext cx="6684891" cy="816226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B28F13F2-34F9-4006-972A-9E82C8A33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7" y="3009258"/>
            <a:ext cx="3647384" cy="1342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FD6528-9807-4412-8FAD-2C5896CABD56}"/>
              </a:ext>
            </a:extLst>
          </p:cNvPr>
          <p:cNvSpPr txBox="1"/>
          <p:nvPr/>
        </p:nvSpPr>
        <p:spPr>
          <a:xfrm>
            <a:off x="84842" y="2980977"/>
            <a:ext cx="743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/>
              <a:t>500px: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B5DAF-D8AD-48C3-96F3-00D163624C77}"/>
              </a:ext>
            </a:extLst>
          </p:cNvPr>
          <p:cNvSpPr txBox="1"/>
          <p:nvPr/>
        </p:nvSpPr>
        <p:spPr>
          <a:xfrm>
            <a:off x="782640" y="4712901"/>
            <a:ext cx="743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/>
              <a:t>900px: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AB2C2E-28FB-473D-A747-EC11D03B11A0}"/>
              </a:ext>
            </a:extLst>
          </p:cNvPr>
          <p:cNvSpPr txBox="1"/>
          <p:nvPr/>
        </p:nvSpPr>
        <p:spPr>
          <a:xfrm>
            <a:off x="1410217" y="5916664"/>
            <a:ext cx="84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/>
              <a:t>1300px:</a:t>
            </a:r>
          </a:p>
        </p:txBody>
      </p:sp>
    </p:spTree>
    <p:extLst>
      <p:ext uri="{BB962C8B-B14F-4D97-AF65-F5344CB8AC3E}">
        <p14:creationId xmlns:p14="http://schemas.microsoft.com/office/powerpoint/2010/main" val="378409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11059099" cy="927749"/>
          </a:xfrm>
        </p:spPr>
        <p:txBody>
          <a:bodyPr>
            <a:normAutofit/>
          </a:bodyPr>
          <a:lstStyle/>
          <a:p>
            <a:r>
              <a:rPr lang="hr-HR"/>
              <a:t>Primjeri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F04E7B-4089-40FF-860B-01E9D4551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5" y="1344113"/>
            <a:ext cx="4279427" cy="4217705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F6363E-EC99-45E3-9CC7-BAFB4F72A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11" y="3245670"/>
            <a:ext cx="1815888" cy="3352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722CC6-6903-4ADB-AB35-6E5416D42F57}"/>
              </a:ext>
            </a:extLst>
          </p:cNvPr>
          <p:cNvSpPr txBox="1"/>
          <p:nvPr/>
        </p:nvSpPr>
        <p:spPr>
          <a:xfrm>
            <a:off x="211629" y="1063720"/>
            <a:ext cx="784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/>
              <a:t>Desktop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A2B26-14B5-41C9-8FCD-3C9A88E4BCE6}"/>
              </a:ext>
            </a:extLst>
          </p:cNvPr>
          <p:cNvSpPr txBox="1"/>
          <p:nvPr/>
        </p:nvSpPr>
        <p:spPr>
          <a:xfrm>
            <a:off x="5074490" y="2979838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/>
              <a:t>iPhone 6/7/8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84A1CE0-1880-4513-8412-A432287042C6}"/>
              </a:ext>
            </a:extLst>
          </p:cNvPr>
          <p:cNvSpPr/>
          <p:nvPr/>
        </p:nvSpPr>
        <p:spPr>
          <a:xfrm>
            <a:off x="4758519" y="4280809"/>
            <a:ext cx="329938" cy="169683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04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11059099" cy="927749"/>
          </a:xfrm>
        </p:spPr>
        <p:txBody>
          <a:bodyPr>
            <a:normAutofit/>
          </a:bodyPr>
          <a:lstStyle/>
          <a:p>
            <a:r>
              <a:rPr lang="hr-HR"/>
              <a:t>Primjeri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722CC6-6903-4ADB-AB35-6E5416D42F57}"/>
              </a:ext>
            </a:extLst>
          </p:cNvPr>
          <p:cNvSpPr txBox="1"/>
          <p:nvPr/>
        </p:nvSpPr>
        <p:spPr>
          <a:xfrm>
            <a:off x="211630" y="1063719"/>
            <a:ext cx="784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/>
              <a:t>Desktop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A2B26-14B5-41C9-8FCD-3C9A88E4BCE6}"/>
              </a:ext>
            </a:extLst>
          </p:cNvPr>
          <p:cNvSpPr txBox="1"/>
          <p:nvPr/>
        </p:nvSpPr>
        <p:spPr>
          <a:xfrm>
            <a:off x="7337185" y="227254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/>
              <a:t>iPhone 6/7/8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84A1CE0-1880-4513-8412-A432287042C6}"/>
              </a:ext>
            </a:extLst>
          </p:cNvPr>
          <p:cNvSpPr/>
          <p:nvPr/>
        </p:nvSpPr>
        <p:spPr>
          <a:xfrm>
            <a:off x="6954739" y="3542123"/>
            <a:ext cx="329938" cy="169683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Picture 21" descr="Table&#10;&#10;Description automatically generated">
            <a:extLst>
              <a:ext uri="{FF2B5EF4-FFF2-40B4-BE49-F238E27FC236}">
                <a16:creationId xmlns:a16="http://schemas.microsoft.com/office/drawing/2014/main" id="{CD86389E-177F-4FB0-890B-F33B99398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7" y="1347638"/>
            <a:ext cx="6505909" cy="3352813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F78F51-79D3-4BDD-A217-D27ADCE20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31" y="2534973"/>
            <a:ext cx="2298156" cy="40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7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11059099" cy="927749"/>
          </a:xfrm>
        </p:spPr>
        <p:txBody>
          <a:bodyPr>
            <a:normAutofit/>
          </a:bodyPr>
          <a:lstStyle/>
          <a:p>
            <a:r>
              <a:rPr lang="hr-HR"/>
              <a:t>Zaključak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80B5AB-1DE6-403A-9671-3C60BE20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3" y="1785578"/>
            <a:ext cx="10233800" cy="1133791"/>
          </a:xfrm>
        </p:spPr>
        <p:txBody>
          <a:bodyPr/>
          <a:lstStyle/>
          <a:p>
            <a:pPr marL="0" indent="0">
              <a:buNone/>
            </a:pPr>
            <a:r>
              <a:rPr lang="hr-HR" b="1"/>
              <a:t>Uz neke dorade, sa Vaadin frameworkom je moguća izrada funkcionalnih mobilnih web aplikacija.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426AA09-8F70-4032-896A-42109F66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67" y="5579491"/>
            <a:ext cx="3579826" cy="1278509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14F562F5-17D3-4C21-A1EF-25A0799DB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275">
            <a:off x="9222056" y="5237187"/>
            <a:ext cx="538363" cy="5383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8D1C7-D75C-4DA0-96C7-1008D4708D76}"/>
              </a:ext>
            </a:extLst>
          </p:cNvPr>
          <p:cNvSpPr txBox="1"/>
          <p:nvPr/>
        </p:nvSpPr>
        <p:spPr>
          <a:xfrm>
            <a:off x="7717872" y="5275538"/>
            <a:ext cx="283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Made with         and</a:t>
            </a:r>
          </a:p>
        </p:txBody>
      </p:sp>
    </p:spTree>
    <p:extLst>
      <p:ext uri="{BB962C8B-B14F-4D97-AF65-F5344CB8AC3E}">
        <p14:creationId xmlns:p14="http://schemas.microsoft.com/office/powerpoint/2010/main" val="159686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5983089" cy="927749"/>
          </a:xfrm>
        </p:spPr>
        <p:txBody>
          <a:bodyPr>
            <a:normAutofit/>
          </a:bodyPr>
          <a:lstStyle/>
          <a:p>
            <a:r>
              <a:rPr lang="hr-HR"/>
              <a:t>Što je Vaadin?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CA194E-F435-4B94-B860-4695E14A984B}"/>
              </a:ext>
            </a:extLst>
          </p:cNvPr>
          <p:cNvSpPr/>
          <p:nvPr/>
        </p:nvSpPr>
        <p:spPr>
          <a:xfrm>
            <a:off x="1488467" y="4441501"/>
            <a:ext cx="3312107" cy="1759103"/>
          </a:xfrm>
          <a:prstGeom prst="roundRect">
            <a:avLst/>
          </a:prstGeom>
          <a:solidFill>
            <a:srgbClr val="1F7FB7"/>
          </a:solidFill>
          <a:ln>
            <a:solidFill>
              <a:srgbClr val="1147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60F0B-97D4-48D0-93AE-31E60F063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84" y="3438142"/>
            <a:ext cx="1375495" cy="8410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A8E4E2-6B85-490D-8398-EC1CB3309AD9}"/>
              </a:ext>
            </a:extLst>
          </p:cNvPr>
          <p:cNvSpPr txBox="1"/>
          <p:nvPr/>
        </p:nvSpPr>
        <p:spPr>
          <a:xfrm>
            <a:off x="2819712" y="3042111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Browser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6D873C-CD52-4B90-927D-92F4930B02A1}"/>
              </a:ext>
            </a:extLst>
          </p:cNvPr>
          <p:cNvSpPr/>
          <p:nvPr/>
        </p:nvSpPr>
        <p:spPr>
          <a:xfrm>
            <a:off x="5726825" y="4441494"/>
            <a:ext cx="3399790" cy="1759103"/>
          </a:xfrm>
          <a:prstGeom prst="roundRect">
            <a:avLst/>
          </a:prstGeom>
          <a:solidFill>
            <a:srgbClr val="1F7FB7"/>
          </a:solidFill>
          <a:ln>
            <a:solidFill>
              <a:srgbClr val="1147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C7A433-7F8A-446D-B61F-7C346DB32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51" y="3531677"/>
            <a:ext cx="551082" cy="8524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76D619-FF0D-42BC-9D70-B183C8337C2C}"/>
              </a:ext>
            </a:extLst>
          </p:cNvPr>
          <p:cNvSpPr txBox="1"/>
          <p:nvPr/>
        </p:nvSpPr>
        <p:spPr>
          <a:xfrm>
            <a:off x="7027560" y="3200081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Server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0FC92F-7600-4FD2-AF3A-F10420B77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78" y="5077575"/>
            <a:ext cx="572822" cy="6325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17B0D7-4AE4-4462-92C0-11B2CF4C0788}"/>
              </a:ext>
            </a:extLst>
          </p:cNvPr>
          <p:cNvSpPr txBox="1"/>
          <p:nvPr/>
        </p:nvSpPr>
        <p:spPr>
          <a:xfrm>
            <a:off x="9715340" y="4615718"/>
            <a:ext cx="154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Baza podataka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8E0FBBDB-5C2E-482B-BD22-26C2D135C702}"/>
              </a:ext>
            </a:extLst>
          </p:cNvPr>
          <p:cNvSpPr/>
          <p:nvPr/>
        </p:nvSpPr>
        <p:spPr>
          <a:xfrm>
            <a:off x="4890782" y="5220356"/>
            <a:ext cx="785708" cy="201377"/>
          </a:xfrm>
          <a:prstGeom prst="leftRightArrow">
            <a:avLst/>
          </a:prstGeom>
          <a:solidFill>
            <a:srgbClr val="A2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E22BA3AD-DD7A-4C6E-A555-C9092E2B1313}"/>
              </a:ext>
            </a:extLst>
          </p:cNvPr>
          <p:cNvSpPr/>
          <p:nvPr/>
        </p:nvSpPr>
        <p:spPr>
          <a:xfrm>
            <a:off x="9190970" y="5220356"/>
            <a:ext cx="792818" cy="201377"/>
          </a:xfrm>
          <a:prstGeom prst="leftRightArrow">
            <a:avLst/>
          </a:prstGeom>
          <a:solidFill>
            <a:srgbClr val="A2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A1282F-DA4F-4819-B6CA-127DE9BD544B}"/>
              </a:ext>
            </a:extLst>
          </p:cNvPr>
          <p:cNvSpPr/>
          <p:nvPr/>
        </p:nvSpPr>
        <p:spPr>
          <a:xfrm>
            <a:off x="3297439" y="4615718"/>
            <a:ext cx="1352984" cy="1362708"/>
          </a:xfrm>
          <a:prstGeom prst="roundRect">
            <a:avLst/>
          </a:prstGeom>
          <a:solidFill>
            <a:srgbClr val="299BDB"/>
          </a:solidFill>
          <a:ln>
            <a:solidFill>
              <a:srgbClr val="0D3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noProof="1"/>
              <a:t>Vaadin</a:t>
            </a:r>
            <a:r>
              <a:rPr lang="hr-HR"/>
              <a:t> </a:t>
            </a:r>
            <a:r>
              <a:rPr lang="hr-HR" err="1"/>
              <a:t>client</a:t>
            </a:r>
            <a:r>
              <a:rPr lang="hr-HR"/>
              <a:t>-side </a:t>
            </a:r>
            <a:r>
              <a:rPr lang="hr-HR" err="1"/>
              <a:t>engine</a:t>
            </a:r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ADF408-2B7C-4DDA-9F45-7BECFA268D4F}"/>
              </a:ext>
            </a:extLst>
          </p:cNvPr>
          <p:cNvSpPr/>
          <p:nvPr/>
        </p:nvSpPr>
        <p:spPr>
          <a:xfrm>
            <a:off x="1643156" y="4615718"/>
            <a:ext cx="1485670" cy="1362708"/>
          </a:xfrm>
          <a:prstGeom prst="roundRect">
            <a:avLst/>
          </a:prstGeom>
          <a:solidFill>
            <a:srgbClr val="299BDB"/>
          </a:solidFill>
          <a:ln>
            <a:solidFill>
              <a:srgbClr val="0D3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Vaadin web components</a:t>
            </a:r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498FF9E7-2DDA-46EB-9178-DE148C3C8225}"/>
              </a:ext>
            </a:extLst>
          </p:cNvPr>
          <p:cNvSpPr/>
          <p:nvPr/>
        </p:nvSpPr>
        <p:spPr>
          <a:xfrm>
            <a:off x="2955075" y="5196383"/>
            <a:ext cx="507715" cy="201377"/>
          </a:xfrm>
          <a:prstGeom prst="leftRightArrow">
            <a:avLst/>
          </a:prstGeom>
          <a:solidFill>
            <a:srgbClr val="A2D4F0"/>
          </a:solidFill>
          <a:ln>
            <a:solidFill>
              <a:srgbClr val="0E3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8B73C0-0A3A-47C0-A4B0-46D96FDA06F0}"/>
              </a:ext>
            </a:extLst>
          </p:cNvPr>
          <p:cNvSpPr/>
          <p:nvPr/>
        </p:nvSpPr>
        <p:spPr>
          <a:xfrm>
            <a:off x="5902635" y="4621181"/>
            <a:ext cx="1443355" cy="1362708"/>
          </a:xfrm>
          <a:prstGeom prst="roundRect">
            <a:avLst/>
          </a:prstGeom>
          <a:solidFill>
            <a:srgbClr val="299BDB"/>
          </a:solidFill>
          <a:ln>
            <a:solidFill>
              <a:srgbClr val="0D3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Vaadin server-side engine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6BFAB81-0B96-4C4C-8B11-7AF08A7B095C}"/>
              </a:ext>
            </a:extLst>
          </p:cNvPr>
          <p:cNvSpPr/>
          <p:nvPr/>
        </p:nvSpPr>
        <p:spPr>
          <a:xfrm>
            <a:off x="7545129" y="4621181"/>
            <a:ext cx="1443355" cy="1309069"/>
          </a:xfrm>
          <a:prstGeom prst="roundRect">
            <a:avLst/>
          </a:prstGeom>
          <a:solidFill>
            <a:srgbClr val="00B050"/>
          </a:solidFill>
          <a:ln>
            <a:solidFill>
              <a:srgbClr val="0D3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Aplikacijski kod (Java)</a:t>
            </a:r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97CB0EAB-73BC-4A4D-AD52-F8A4489EA601}"/>
              </a:ext>
            </a:extLst>
          </p:cNvPr>
          <p:cNvSpPr/>
          <p:nvPr/>
        </p:nvSpPr>
        <p:spPr>
          <a:xfrm>
            <a:off x="7178794" y="5201846"/>
            <a:ext cx="507715" cy="201377"/>
          </a:xfrm>
          <a:prstGeom prst="leftRightArrow">
            <a:avLst/>
          </a:prstGeom>
          <a:solidFill>
            <a:srgbClr val="A2D4F0"/>
          </a:solidFill>
          <a:ln>
            <a:solidFill>
              <a:srgbClr val="0E3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CD02D7C-3F9D-4A4E-B5D0-37CDF92F0666}"/>
              </a:ext>
            </a:extLst>
          </p:cNvPr>
          <p:cNvSpPr txBox="1">
            <a:spLocks/>
          </p:cNvSpPr>
          <p:nvPr/>
        </p:nvSpPr>
        <p:spPr>
          <a:xfrm>
            <a:off x="1170433" y="1290627"/>
            <a:ext cx="10233800" cy="137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Component based, server side UI framework</a:t>
            </a:r>
          </a:p>
          <a:p>
            <a:r>
              <a:rPr lang="hr-HR"/>
              <a:t>Arhitektura</a:t>
            </a:r>
          </a:p>
        </p:txBody>
      </p:sp>
    </p:spTree>
    <p:extLst>
      <p:ext uri="{BB962C8B-B14F-4D97-AF65-F5344CB8AC3E}">
        <p14:creationId xmlns:p14="http://schemas.microsoft.com/office/powerpoint/2010/main" val="367099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5983089" cy="927749"/>
          </a:xfrm>
        </p:spPr>
        <p:txBody>
          <a:bodyPr>
            <a:normAutofit/>
          </a:bodyPr>
          <a:lstStyle/>
          <a:p>
            <a:r>
              <a:rPr lang="hr-HR"/>
              <a:t>Dobar, loš?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BE3F-1146-44ED-80FE-82D1A6EE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3" y="1466796"/>
            <a:ext cx="10233800" cy="273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/>
              <a:t>Prednosti</a:t>
            </a:r>
          </a:p>
          <a:p>
            <a:r>
              <a:rPr lang="hr-HR"/>
              <a:t>Java</a:t>
            </a:r>
          </a:p>
          <a:p>
            <a:r>
              <a:rPr lang="hr-HR"/>
              <a:t>Maven</a:t>
            </a:r>
          </a:p>
          <a:p>
            <a:r>
              <a:rPr lang="hr-HR"/>
              <a:t>Sigurnost</a:t>
            </a:r>
          </a:p>
          <a:p>
            <a:r>
              <a:rPr lang="hr-HR"/>
              <a:t>Komponente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DF5D64-2299-4690-80E0-BD3B59CBFC58}"/>
              </a:ext>
            </a:extLst>
          </p:cNvPr>
          <p:cNvSpPr txBox="1">
            <a:spLocks/>
          </p:cNvSpPr>
          <p:nvPr/>
        </p:nvSpPr>
        <p:spPr>
          <a:xfrm>
            <a:off x="1170433" y="4797229"/>
            <a:ext cx="10233800" cy="1083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/>
              <a:t>Loše strane</a:t>
            </a:r>
          </a:p>
          <a:p>
            <a:r>
              <a:rPr lang="hr-HR"/>
              <a:t>Skalabilnost (u odnosu na druge tehnologije)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01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02E638-058D-45B3-BAC8-AD72919ECFBB}"/>
              </a:ext>
            </a:extLst>
          </p:cNvPr>
          <p:cNvSpPr/>
          <p:nvPr/>
        </p:nvSpPr>
        <p:spPr>
          <a:xfrm>
            <a:off x="173541" y="1074587"/>
            <a:ext cx="11853823" cy="5493074"/>
          </a:xfrm>
          <a:prstGeom prst="rect">
            <a:avLst/>
          </a:prstGeom>
          <a:solidFill>
            <a:srgbClr val="0B2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11436119" cy="927749"/>
          </a:xfrm>
        </p:spPr>
        <p:txBody>
          <a:bodyPr>
            <a:normAutofit/>
          </a:bodyPr>
          <a:lstStyle/>
          <a:p>
            <a:r>
              <a:rPr lang="hr-HR"/>
              <a:t>Kako izgleda kod?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977A94-15B5-4AD4-8F8E-84A3BCA311FF}"/>
              </a:ext>
            </a:extLst>
          </p:cNvPr>
          <p:cNvSpPr txBox="1"/>
          <p:nvPr/>
        </p:nvSpPr>
        <p:spPr>
          <a:xfrm>
            <a:off x="299648" y="1185107"/>
            <a:ext cx="11436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TextField</a:t>
            </a:r>
            <a:r>
              <a:rPr lang="hr-HR" sz="1600">
                <a:latin typeface="Consolas" panose="020B0609020204030204" pitchFamily="49" charset="0"/>
              </a:rPr>
              <a:t> nazivText = </a:t>
            </a:r>
            <a:r>
              <a:rPr lang="hr-HR" sz="160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hr-HR" sz="1600">
                <a:latin typeface="Consolas" panose="020B0609020204030204" pitchFamily="49" charset="0"/>
              </a:rPr>
              <a:t>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TextField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"Naziv"</a:t>
            </a:r>
            <a:r>
              <a:rPr lang="hr-HR" sz="1600">
                <a:latin typeface="Consolas" panose="020B0609020204030204" pitchFamily="49" charset="0"/>
              </a:rPr>
              <a:t>);</a:t>
            </a:r>
          </a:p>
          <a:p>
            <a:r>
              <a:rPr lang="hr-HR" sz="1600">
                <a:latin typeface="Consolas" panose="020B0609020204030204" pitchFamily="49" charset="0"/>
              </a:rPr>
              <a:t>nazivText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.setWidth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"200px"</a:t>
            </a:r>
            <a:r>
              <a:rPr lang="hr-HR" sz="1600">
                <a:latin typeface="Consolas" panose="020B0609020204030204" pitchFamily="49" charset="0"/>
              </a:rPr>
              <a:t>);</a:t>
            </a:r>
          </a:p>
          <a:p>
            <a:endParaRPr lang="hr-HR" sz="1600">
              <a:latin typeface="Consolas" panose="020B0609020204030204" pitchFamily="49" charset="0"/>
            </a:endParaRPr>
          </a:p>
          <a:p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Button</a:t>
            </a:r>
            <a:r>
              <a:rPr lang="hr-HR" sz="1600">
                <a:latin typeface="Consolas" panose="020B0609020204030204" pitchFamily="49" charset="0"/>
              </a:rPr>
              <a:t> spremiButton = </a:t>
            </a:r>
            <a:r>
              <a:rPr lang="hr-HR" sz="160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hr-HR" sz="1600">
                <a:latin typeface="Consolas" panose="020B0609020204030204" pitchFamily="49" charset="0"/>
              </a:rPr>
              <a:t>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Button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"Spremi"</a:t>
            </a:r>
            <a:r>
              <a:rPr lang="hr-HR" sz="1600">
                <a:latin typeface="Consolas" panose="020B0609020204030204" pitchFamily="49" charset="0"/>
              </a:rPr>
              <a:t>);</a:t>
            </a:r>
          </a:p>
          <a:p>
            <a:r>
              <a:rPr lang="hr-HR" sz="1600">
                <a:latin typeface="Consolas" panose="020B0609020204030204" pitchFamily="49" charset="0"/>
              </a:rPr>
              <a:t>spremiButton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.themeVariants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 b="1">
                <a:solidFill>
                  <a:srgbClr val="299BDB"/>
                </a:solidFill>
                <a:latin typeface="Consolas" panose="020B0609020204030204" pitchFamily="49" charset="0"/>
              </a:rPr>
              <a:t>LUMO_PRIMARY</a:t>
            </a:r>
            <a:r>
              <a:rPr lang="hr-HR" sz="1600">
                <a:latin typeface="Consolas" panose="020B0609020204030204" pitchFamily="49" charset="0"/>
              </a:rPr>
              <a:t>);</a:t>
            </a:r>
          </a:p>
          <a:p>
            <a:r>
              <a:rPr lang="hr-HR" sz="1600">
                <a:latin typeface="Consolas" panose="020B0609020204030204" pitchFamily="49" charset="0"/>
              </a:rPr>
              <a:t>spremiButton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.addClickListener</a:t>
            </a:r>
            <a:r>
              <a:rPr lang="hr-HR" sz="1600">
                <a:latin typeface="Consolas" panose="020B0609020204030204" pitchFamily="49" charset="0"/>
              </a:rPr>
              <a:t>(clickEvent -&gt;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spremi</a:t>
            </a:r>
            <a:r>
              <a:rPr lang="hr-HR" sz="1600">
                <a:latin typeface="Consolas" panose="020B0609020204030204" pitchFamily="49" charset="0"/>
              </a:rPr>
              <a:t>());</a:t>
            </a:r>
          </a:p>
          <a:p>
            <a:endParaRPr lang="hr-HR" sz="1600">
              <a:latin typeface="Consolas" panose="020B0609020204030204" pitchFamily="49" charset="0"/>
            </a:endParaRPr>
          </a:p>
          <a:p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VerticalLayout</a:t>
            </a:r>
            <a:r>
              <a:rPr lang="hr-HR" sz="1600">
                <a:latin typeface="Consolas" panose="020B0609020204030204" pitchFamily="49" charset="0"/>
              </a:rPr>
              <a:t> inputForm = </a:t>
            </a:r>
            <a:r>
              <a:rPr lang="hr-HR" sz="160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hr-HR" sz="1600">
                <a:latin typeface="Consolas" panose="020B0609020204030204" pitchFamily="49" charset="0"/>
              </a:rPr>
              <a:t>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VerticalLayout</a:t>
            </a:r>
            <a:r>
              <a:rPr lang="hr-HR" sz="1600">
                <a:latin typeface="Consolas" panose="020B0609020204030204" pitchFamily="49" charset="0"/>
              </a:rPr>
              <a:t>();</a:t>
            </a:r>
          </a:p>
          <a:p>
            <a:r>
              <a:rPr lang="hr-HR" sz="1600">
                <a:latin typeface="Consolas" panose="020B0609020204030204" pitchFamily="49" charset="0"/>
              </a:rPr>
              <a:t>inputForm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.setWidth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"550px"</a:t>
            </a:r>
            <a:r>
              <a:rPr lang="hr-HR" sz="1600">
                <a:latin typeface="Consolas" panose="020B0609020204030204" pitchFamily="49" charset="0"/>
              </a:rPr>
              <a:t>);</a:t>
            </a:r>
          </a:p>
          <a:p>
            <a:r>
              <a:rPr lang="hr-HR" sz="1600">
                <a:latin typeface="Consolas" panose="020B0609020204030204" pitchFamily="49" charset="0"/>
              </a:rPr>
              <a:t>inputForm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.add</a:t>
            </a:r>
            <a:r>
              <a:rPr lang="hr-HR" sz="1600">
                <a:latin typeface="Consolas" panose="020B0609020204030204" pitchFamily="49" charset="0"/>
              </a:rPr>
              <a:t>(nazivText);</a:t>
            </a:r>
          </a:p>
          <a:p>
            <a:r>
              <a:rPr lang="hr-HR" sz="1600">
                <a:latin typeface="Consolas" panose="020B0609020204030204" pitchFamily="49" charset="0"/>
              </a:rPr>
              <a:t>inputForm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.add</a:t>
            </a:r>
            <a:r>
              <a:rPr lang="hr-HR" sz="1600">
                <a:latin typeface="Consolas" panose="020B0609020204030204" pitchFamily="49" charset="0"/>
              </a:rPr>
              <a:t>(spremiButton);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E749718-6F0A-4B60-AA7E-6265FD447556}"/>
              </a:ext>
            </a:extLst>
          </p:cNvPr>
          <p:cNvSpPr/>
          <p:nvPr/>
        </p:nvSpPr>
        <p:spPr>
          <a:xfrm>
            <a:off x="3003693" y="4124825"/>
            <a:ext cx="332509" cy="5871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3FF05-26A7-4B02-B6AC-D9A132DF63BE}"/>
              </a:ext>
            </a:extLst>
          </p:cNvPr>
          <p:cNvSpPr txBox="1"/>
          <p:nvPr/>
        </p:nvSpPr>
        <p:spPr>
          <a:xfrm>
            <a:off x="3295289" y="4174851"/>
            <a:ext cx="272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/>
              <a:t>(</a:t>
            </a:r>
            <a:r>
              <a:rPr lang="hr-HR" sz="1400" i="1"/>
              <a:t>in-house</a:t>
            </a:r>
            <a:r>
              <a:rPr lang="hr-HR" sz="1600" i="1"/>
              <a:t> utility library)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D92A7-DDFE-4AFA-A1F1-022BA8F892A6}"/>
              </a:ext>
            </a:extLst>
          </p:cNvPr>
          <p:cNvSpPr txBox="1"/>
          <p:nvPr/>
        </p:nvSpPr>
        <p:spPr>
          <a:xfrm>
            <a:off x="301046" y="4600828"/>
            <a:ext cx="11436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>
              <a:latin typeface="Consolas" panose="020B0609020204030204" pitchFamily="49" charset="0"/>
            </a:endParaRPr>
          </a:p>
          <a:p>
            <a:r>
              <a:rPr lang="hr-HR" sz="1600">
                <a:latin typeface="Consolas" panose="020B0609020204030204" pitchFamily="49" charset="0"/>
              </a:rPr>
              <a:t>TextField nazivText = </a:t>
            </a:r>
            <a:r>
              <a:rPr lang="hr-HR" sz="160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hr-HR" sz="1600">
                <a:latin typeface="Consolas" panose="020B0609020204030204" pitchFamily="49" charset="0"/>
              </a:rPr>
              <a:t>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TextField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"Naziv"</a:t>
            </a:r>
            <a:r>
              <a:rPr lang="hr-HR" sz="1600">
                <a:latin typeface="Consolas" panose="020B0609020204030204" pitchFamily="49" charset="0"/>
              </a:rPr>
              <a:t>)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.width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"200px"</a:t>
            </a:r>
            <a:r>
              <a:rPr lang="hr-HR" sz="1600">
                <a:latin typeface="Consolas" panose="020B0609020204030204" pitchFamily="49" charset="0"/>
              </a:rPr>
              <a:t>);</a:t>
            </a:r>
          </a:p>
          <a:p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Button</a:t>
            </a:r>
            <a:r>
              <a:rPr lang="hr-HR" sz="1600">
                <a:latin typeface="Consolas" panose="020B0609020204030204" pitchFamily="49" charset="0"/>
              </a:rPr>
              <a:t> spremiButton = </a:t>
            </a:r>
            <a:r>
              <a:rPr lang="hr-HR" sz="160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hr-HR" sz="1600">
                <a:latin typeface="Consolas" panose="020B0609020204030204" pitchFamily="49" charset="0"/>
              </a:rPr>
              <a:t>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Button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"Spremi"</a:t>
            </a:r>
            <a:r>
              <a:rPr lang="hr-HR" sz="1600">
                <a:latin typeface="Consolas" panose="020B0609020204030204" pitchFamily="49" charset="0"/>
              </a:rPr>
              <a:t>)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.themeVariants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 b="1">
                <a:solidFill>
                  <a:srgbClr val="299BDB"/>
                </a:solidFill>
                <a:latin typeface="Consolas" panose="020B0609020204030204" pitchFamily="49" charset="0"/>
              </a:rPr>
              <a:t>LUMO_PRIMARY</a:t>
            </a:r>
            <a:r>
              <a:rPr lang="hr-HR" sz="1600">
                <a:latin typeface="Consolas" panose="020B0609020204030204" pitchFamily="49" charset="0"/>
              </a:rPr>
              <a:t>)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.onClick</a:t>
            </a:r>
            <a:r>
              <a:rPr lang="hr-HR" sz="1600">
                <a:latin typeface="Consolas" panose="020B0609020204030204" pitchFamily="49" charset="0"/>
              </a:rPr>
              <a:t>(()-&gt;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spremi</a:t>
            </a:r>
            <a:r>
              <a:rPr lang="hr-HR" sz="1600">
                <a:latin typeface="Consolas" panose="020B0609020204030204" pitchFamily="49" charset="0"/>
              </a:rPr>
              <a:t>());</a:t>
            </a:r>
          </a:p>
          <a:p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VerticalLayout</a:t>
            </a:r>
            <a:r>
              <a:rPr lang="hr-HR" sz="1600">
                <a:latin typeface="Consolas" panose="020B0609020204030204" pitchFamily="49" charset="0"/>
              </a:rPr>
              <a:t> inputForm = </a:t>
            </a:r>
            <a:r>
              <a:rPr lang="hr-HR" sz="160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hr-HR" sz="1600">
                <a:latin typeface="Consolas" panose="020B0609020204030204" pitchFamily="49" charset="0"/>
              </a:rPr>
              <a:t> 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VerticalLayout</a:t>
            </a:r>
            <a:r>
              <a:rPr lang="hr-HR" sz="1600">
                <a:latin typeface="Consolas" panose="020B0609020204030204" pitchFamily="49" charset="0"/>
              </a:rPr>
              <a:t>()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.width</a:t>
            </a:r>
            <a:r>
              <a:rPr lang="hr-HR" sz="1600">
                <a:latin typeface="Consolas" panose="020B0609020204030204" pitchFamily="49" charset="0"/>
              </a:rPr>
              <a:t>(</a:t>
            </a:r>
            <a:r>
              <a:rPr lang="hr-HR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"550px"</a:t>
            </a:r>
            <a:r>
              <a:rPr lang="hr-HR" sz="1600">
                <a:latin typeface="Consolas" panose="020B0609020204030204" pitchFamily="49" charset="0"/>
              </a:rPr>
              <a:t>)</a:t>
            </a:r>
          </a:p>
          <a:p>
            <a:r>
              <a:rPr lang="hr-HR" sz="1600">
                <a:latin typeface="Consolas" panose="020B0609020204030204" pitchFamily="49" charset="0"/>
              </a:rPr>
              <a:t>	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.add</a:t>
            </a:r>
            <a:r>
              <a:rPr lang="hr-HR" sz="1600">
                <a:latin typeface="Consolas" panose="020B0609020204030204" pitchFamily="49" charset="0"/>
              </a:rPr>
              <a:t>(nazivText)</a:t>
            </a:r>
          </a:p>
          <a:p>
            <a:r>
              <a:rPr lang="hr-HR" sz="1600">
                <a:latin typeface="Consolas" panose="020B0609020204030204" pitchFamily="49" charset="0"/>
              </a:rPr>
              <a:t>	</a:t>
            </a:r>
            <a:r>
              <a:rPr lang="hr-HR" sz="1600">
                <a:solidFill>
                  <a:srgbClr val="299BDB"/>
                </a:solidFill>
                <a:latin typeface="Consolas" panose="020B0609020204030204" pitchFamily="49" charset="0"/>
              </a:rPr>
              <a:t>.add</a:t>
            </a:r>
            <a:r>
              <a:rPr lang="hr-HR" sz="1600">
                <a:latin typeface="Consolas" panose="020B0609020204030204" pitchFamily="49" charset="0"/>
              </a:rPr>
              <a:t>(spremiButton);</a:t>
            </a:r>
          </a:p>
          <a:p>
            <a:endParaRPr lang="hr-HR" sz="16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14490"/>
            <a:ext cx="8190383" cy="1325563"/>
          </a:xfrm>
        </p:spPr>
        <p:txBody>
          <a:bodyPr>
            <a:normAutofit fontScale="90000"/>
          </a:bodyPr>
          <a:lstStyle/>
          <a:p>
            <a:r>
              <a:rPr lang="hr-HR"/>
              <a:t>Je li moguće napraviti mobilnu aplikaciju sa Vaadinom?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E5D8-C84F-4E11-BD4F-1A7A008F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3" y="3341002"/>
            <a:ext cx="10233800" cy="177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/>
              <a:t>Želje:</a:t>
            </a:r>
          </a:p>
          <a:p>
            <a:r>
              <a:rPr lang="hr-HR"/>
              <a:t>Funkcionalno na mobilnim uređajima</a:t>
            </a:r>
          </a:p>
          <a:p>
            <a:r>
              <a:rPr lang="hr-HR"/>
              <a:t>Brz i lagan razvoj</a:t>
            </a:r>
          </a:p>
        </p:txBody>
      </p:sp>
    </p:spTree>
    <p:extLst>
      <p:ext uri="{BB962C8B-B14F-4D97-AF65-F5344CB8AC3E}">
        <p14:creationId xmlns:p14="http://schemas.microsoft.com/office/powerpoint/2010/main" val="29069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5983089" cy="927749"/>
          </a:xfrm>
        </p:spPr>
        <p:txBody>
          <a:bodyPr>
            <a:normAutofit/>
          </a:bodyPr>
          <a:lstStyle/>
          <a:p>
            <a:r>
              <a:rPr lang="hr-HR"/>
              <a:t>UI komponente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BE3F-1146-44ED-80FE-82D1A6EE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3" y="1785578"/>
            <a:ext cx="10233800" cy="2262171"/>
          </a:xfrm>
        </p:spPr>
        <p:txBody>
          <a:bodyPr/>
          <a:lstStyle/>
          <a:p>
            <a:r>
              <a:rPr lang="hr-HR"/>
              <a:t>Web components (Lit)</a:t>
            </a:r>
          </a:p>
          <a:p>
            <a:r>
              <a:rPr lang="hr-HR"/>
              <a:t>Java API</a:t>
            </a:r>
          </a:p>
          <a:p>
            <a:r>
              <a:rPr lang="hr-HR"/>
              <a:t>Mobile optimized</a:t>
            </a:r>
          </a:p>
          <a:p>
            <a:pPr marL="0" indent="0">
              <a:buNone/>
            </a:pP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8191208" cy="927749"/>
          </a:xfrm>
        </p:spPr>
        <p:txBody>
          <a:bodyPr>
            <a:normAutofit/>
          </a:bodyPr>
          <a:lstStyle/>
          <a:p>
            <a:r>
              <a:rPr lang="hr-HR"/>
              <a:t>Layouts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BE3F-1146-44ED-80FE-82D1A6EE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3" y="1785579"/>
            <a:ext cx="10233800" cy="2660586"/>
          </a:xfrm>
        </p:spPr>
        <p:txBody>
          <a:bodyPr>
            <a:normAutofit/>
          </a:bodyPr>
          <a:lstStyle/>
          <a:p>
            <a:r>
              <a:rPr lang="hr-HR"/>
              <a:t>Što su Vaadin layouti</a:t>
            </a:r>
          </a:p>
          <a:p>
            <a:r>
              <a:rPr lang="hr-HR"/>
              <a:t>Mobile optimized?</a:t>
            </a:r>
          </a:p>
          <a:p>
            <a:pPr lvl="1"/>
            <a:r>
              <a:rPr lang="hr-HR"/>
              <a:t>HorizontalLayout, </a:t>
            </a:r>
            <a:r>
              <a:rPr lang="hr-HR" err="1"/>
              <a:t>VerticalLayout</a:t>
            </a:r>
            <a:endParaRPr lang="hr-HR"/>
          </a:p>
          <a:p>
            <a:pPr lvl="1"/>
            <a:r>
              <a:rPr lang="hr-HR" err="1"/>
              <a:t>FlexLayout</a:t>
            </a:r>
            <a:endParaRPr lang="hr-HR"/>
          </a:p>
          <a:p>
            <a:pPr lvl="1"/>
            <a:r>
              <a:rPr lang="hr-HR"/>
              <a:t>FormLayout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BF3ADAC5-2162-43D8-B443-F7E07A252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9309" y="2781562"/>
            <a:ext cx="360000" cy="360000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85B040E7-A310-4F58-9580-5970B2C0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4266" y="3187774"/>
            <a:ext cx="360000" cy="3600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E0165AF5-7826-4F64-B166-058767BBD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028" y="3556107"/>
            <a:ext cx="360000" cy="360000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9E3EC7AA-5B8E-42FC-B6D4-91F4B31D0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7390" y="35561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0" y="1314490"/>
            <a:ext cx="9340975" cy="1325563"/>
          </a:xfrm>
        </p:spPr>
        <p:txBody>
          <a:bodyPr>
            <a:normAutofit fontScale="90000"/>
          </a:bodyPr>
          <a:lstStyle/>
          <a:p>
            <a:r>
              <a:rPr lang="hr-HR"/>
              <a:t>Znači, izrada mobilne aplikacije sa Vaadinom neće biti lagan zadatak?</a:t>
            </a:r>
          </a:p>
        </p:txBody>
      </p:sp>
    </p:spTree>
    <p:extLst>
      <p:ext uri="{BB962C8B-B14F-4D97-AF65-F5344CB8AC3E}">
        <p14:creationId xmlns:p14="http://schemas.microsoft.com/office/powerpoint/2010/main" val="128895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9"/>
                    </a14:imgEffect>
                  </a14:imgLayer>
                </a14:imgProps>
              </a:ext>
            </a:extLst>
          </a:blip>
          <a:srcRect/>
          <a:tile tx="3810000" ty="762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1E7D8-38C4-403D-A72D-319B20B97931}"/>
              </a:ext>
            </a:extLst>
          </p:cNvPr>
          <p:cNvSpPr/>
          <p:nvPr/>
        </p:nvSpPr>
        <p:spPr>
          <a:xfrm>
            <a:off x="0" y="2"/>
            <a:ext cx="12192000" cy="927748"/>
          </a:xfrm>
          <a:prstGeom prst="rect">
            <a:avLst/>
          </a:prstGeom>
          <a:solidFill>
            <a:srgbClr val="0F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3DD5F-D16D-483D-8979-C81D917C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9" y="26699"/>
            <a:ext cx="11059099" cy="927749"/>
          </a:xfrm>
        </p:spPr>
        <p:txBody>
          <a:bodyPr>
            <a:normAutofit/>
          </a:bodyPr>
          <a:lstStyle/>
          <a:p>
            <a:r>
              <a:rPr lang="hr-HR"/>
              <a:t>Rješenje – CSS grid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BE3F-1146-44ED-80FE-82D1A6EE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3" y="1785578"/>
            <a:ext cx="10233800" cy="4351338"/>
          </a:xfrm>
        </p:spPr>
        <p:txBody>
          <a:bodyPr/>
          <a:lstStyle/>
          <a:p>
            <a:r>
              <a:rPr lang="hr-HR"/>
              <a:t>Samo CSS</a:t>
            </a:r>
          </a:p>
          <a:p>
            <a:r>
              <a:rPr lang="hr-HR"/>
              <a:t>Lagana integracija sa Vaadinom</a:t>
            </a:r>
          </a:p>
          <a:p>
            <a:r>
              <a:rPr lang="hr-HR"/>
              <a:t>Developer ne mora pisati @media queryje</a:t>
            </a:r>
          </a:p>
          <a:p>
            <a:r>
              <a:rPr lang="hr-HR"/>
              <a:t>Custom komponenta (layout)</a:t>
            </a:r>
          </a:p>
          <a:p>
            <a:endParaRPr lang="hr-HR"/>
          </a:p>
          <a:p>
            <a:pPr marL="0" indent="0">
              <a:buNone/>
            </a:pP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B7F9-3EAD-4D17-A7CD-53DE62A8D310}"/>
              </a:ext>
            </a:extLst>
          </p:cNvPr>
          <p:cNvCxnSpPr>
            <a:cxnSpLocks/>
          </p:cNvCxnSpPr>
          <p:nvPr/>
        </p:nvCxnSpPr>
        <p:spPr>
          <a:xfrm flipV="1">
            <a:off x="0" y="927750"/>
            <a:ext cx="12192000" cy="1"/>
          </a:xfrm>
          <a:prstGeom prst="line">
            <a:avLst/>
          </a:prstGeom>
          <a:ln w="12700">
            <a:solidFill>
              <a:srgbClr val="A2D4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167D42A-3571-4F5F-85E7-59994934B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93" y="4287003"/>
            <a:ext cx="5784613" cy="22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9529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662</TotalTime>
  <Words>392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Consolas</vt:lpstr>
      <vt:lpstr>Depth</vt:lpstr>
      <vt:lpstr>Vaadin 14</vt:lpstr>
      <vt:lpstr>Što je Vaadin?</vt:lpstr>
      <vt:lpstr>Dobar, loš?</vt:lpstr>
      <vt:lpstr>Kako izgleda kod? </vt:lpstr>
      <vt:lpstr>Je li moguće napraviti mobilnu aplikaciju sa Vaadinom?</vt:lpstr>
      <vt:lpstr>UI komponente</vt:lpstr>
      <vt:lpstr>Layouts</vt:lpstr>
      <vt:lpstr>Znači, izrada mobilne aplikacije sa Vaadinom neće biti lagan zadatak?</vt:lpstr>
      <vt:lpstr>Rješenje – CSS grid systems?</vt:lpstr>
      <vt:lpstr>Custom FlexGrid komponenta</vt:lpstr>
      <vt:lpstr>Primjeri</vt:lpstr>
      <vt:lpstr>Primjeri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Vaadin 14</dc:title>
  <dc:creator>Igor</dc:creator>
  <cp:lastModifiedBy>Igor Milina</cp:lastModifiedBy>
  <cp:revision>12</cp:revision>
  <dcterms:created xsi:type="dcterms:W3CDTF">2021-10-01T17:56:31Z</dcterms:created>
  <dcterms:modified xsi:type="dcterms:W3CDTF">2021-10-04T11:29:28Z</dcterms:modified>
</cp:coreProperties>
</file>