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Libre Franklin SemiBold"/>
      <p:regular r:id="rId22"/>
      <p:bold r:id="rId23"/>
      <p:italic r:id="rId24"/>
      <p:boldItalic r:id="rId25"/>
    </p:embeddedFont>
    <p:embeddedFont>
      <p:font typeface="Libre Franklin"/>
      <p:regular r:id="rId26"/>
      <p:bold r:id="rId27"/>
      <p:italic r:id="rId28"/>
      <p:boldItalic r:id="rId29"/>
    </p:embeddedFont>
    <p:embeddedFont>
      <p:font typeface="Libre Franklin Black"/>
      <p:bold r:id="rId30"/>
      <p:boldItalic r:id="rId31"/>
    </p:embeddedFont>
    <p:embeddedFont>
      <p:font typeface="Libre Franklin ExtraBold"/>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09C92E-8431-4FEF-ABA9-9B673B476041}">
  <a:tblStyle styleId="{BB09C92E-8431-4FEF-ABA9-9B673B4760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breFranklinSemiBold-regular.fntdata"/><Relationship Id="rId21" Type="http://schemas.openxmlformats.org/officeDocument/2006/relationships/slide" Target="slides/slide16.xml"/><Relationship Id="rId24" Type="http://schemas.openxmlformats.org/officeDocument/2006/relationships/font" Target="fonts/LibreFranklinSemiBold-italic.fntdata"/><Relationship Id="rId23" Type="http://schemas.openxmlformats.org/officeDocument/2006/relationships/font" Target="fonts/LibreFranklin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regular.fntdata"/><Relationship Id="rId25" Type="http://schemas.openxmlformats.org/officeDocument/2006/relationships/font" Target="fonts/LibreFranklinSemiBold-boldItalic.fntdata"/><Relationship Id="rId28" Type="http://schemas.openxmlformats.org/officeDocument/2006/relationships/font" Target="fonts/LibreFranklin-italic.fntdata"/><Relationship Id="rId27" Type="http://schemas.openxmlformats.org/officeDocument/2006/relationships/font" Target="fonts/LibreFranklin-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lack-boldItalic.fntdata"/><Relationship Id="rId30" Type="http://schemas.openxmlformats.org/officeDocument/2006/relationships/font" Target="fonts/LibreFranklinBlack-bold.fntdata"/><Relationship Id="rId11" Type="http://schemas.openxmlformats.org/officeDocument/2006/relationships/slide" Target="slides/slide6.xml"/><Relationship Id="rId33" Type="http://schemas.openxmlformats.org/officeDocument/2006/relationships/font" Target="fonts/LibreFranklinExtraBold-boldItalic.fntdata"/><Relationship Id="rId10" Type="http://schemas.openxmlformats.org/officeDocument/2006/relationships/slide" Target="slides/slide5.xml"/><Relationship Id="rId32" Type="http://schemas.openxmlformats.org/officeDocument/2006/relationships/font" Target="fonts/LibreFranklinExtraBo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you need change photo in 04 - send e-mail to grgo.maric@ag04.com</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1a679fea7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f1a679fea7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5" name="Google Shape;165;gf1a679fea7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534f37d1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72" name="Google Shape;172;gf534f37d1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534f37d1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79" name="Google Shape;179;gf534f37d1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1a679fea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1a679fea7_0_1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534f37c7d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f534f37c7d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1a679fbed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f1a679fbed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5" name="Google Shape;235;gf1a679fbed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1a679fea7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f1a679fea7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0" name="Google Shape;100;gf1a679fea7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f1a679fea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f1a679fea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534f37c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SzPts val="1400"/>
              <a:buNone/>
            </a:pPr>
            <a:r>
              <a:t/>
            </a:r>
            <a:endParaRPr/>
          </a:p>
        </p:txBody>
      </p:sp>
      <p:sp>
        <p:nvSpPr>
          <p:cNvPr id="135" name="Google Shape;135;gf534f37c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1a679fea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42" name="Google Shape;142;gf1a679fea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534f37c7d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f534f37c7d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0" name="Google Shape;150;gf534f37c7d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534f37c7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to add a photo? Just click on the photo (grey area) and then “zamjena slike” - you can here add your photo.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57" name="Google Shape;157;gf534f37c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87" name="Google Shape;87;p13"/>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4668" l="7397" r="11932" t="29072"/>
          <a:stretch/>
        </p:blipFill>
        <p:spPr>
          <a:xfrm>
            <a:off x="4870921" y="1794351"/>
            <a:ext cx="6825364" cy="3517119"/>
          </a:xfrm>
          <a:prstGeom prst="rect">
            <a:avLst/>
          </a:prstGeom>
          <a:noFill/>
          <a:ln>
            <a:noFill/>
          </a:ln>
        </p:spPr>
      </p:pic>
      <p:sp>
        <p:nvSpPr>
          <p:cNvPr id="94" name="Google Shape;94;p14"/>
          <p:cNvSpPr txBox="1"/>
          <p:nvPr>
            <p:ph type="ctrTitle"/>
          </p:nvPr>
        </p:nvSpPr>
        <p:spPr>
          <a:xfrm>
            <a:off x="784250" y="2403950"/>
            <a:ext cx="7916400" cy="23877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rgbClr val="0A323E"/>
              </a:buClr>
              <a:buSzPts val="4600"/>
              <a:buFont typeface="Arial"/>
              <a:buNone/>
            </a:pPr>
            <a:r>
              <a:rPr b="1" lang="en-US" sz="4600">
                <a:solidFill>
                  <a:srgbClr val="0A323E"/>
                </a:solidFill>
                <a:latin typeface="Arial"/>
                <a:ea typeface="Arial"/>
                <a:cs typeface="Arial"/>
                <a:sym typeface="Arial"/>
              </a:rPr>
              <a:t>Coupling &amp; Cohesion</a:t>
            </a:r>
            <a:endParaRPr b="1" sz="4600">
              <a:solidFill>
                <a:srgbClr val="0A323E"/>
              </a:solidFill>
              <a:latin typeface="Arial"/>
              <a:ea typeface="Arial"/>
              <a:cs typeface="Arial"/>
              <a:sym typeface="Arial"/>
            </a:endParaRPr>
          </a:p>
          <a:p>
            <a:pPr indent="0" lvl="0" marL="0" rtl="0" algn="l">
              <a:lnSpc>
                <a:spcPct val="115000"/>
              </a:lnSpc>
              <a:spcBef>
                <a:spcPts val="0"/>
              </a:spcBef>
              <a:spcAft>
                <a:spcPts val="0"/>
              </a:spcAft>
              <a:buClr>
                <a:srgbClr val="0A323E"/>
              </a:buClr>
              <a:buSzPts val="4600"/>
              <a:buFont typeface="Arial"/>
              <a:buNone/>
            </a:pPr>
            <a:r>
              <a:rPr b="1" lang="en-US" sz="2200">
                <a:solidFill>
                  <a:srgbClr val="0A323E"/>
                </a:solidFill>
                <a:latin typeface="Arial"/>
                <a:ea typeface="Arial"/>
                <a:cs typeface="Arial"/>
                <a:sym typeface="Arial"/>
              </a:rPr>
              <a:t>Dva najbitnija koncepta u programiranju, ikad</a:t>
            </a:r>
            <a:endParaRPr b="1" sz="3800">
              <a:solidFill>
                <a:srgbClr val="0A323E"/>
              </a:solidFill>
              <a:latin typeface="Arial"/>
              <a:ea typeface="Arial"/>
              <a:cs typeface="Arial"/>
              <a:sym typeface="Arial"/>
            </a:endParaRPr>
          </a:p>
          <a:p>
            <a:pPr indent="0" lvl="0" marL="0" rtl="0" algn="l">
              <a:lnSpc>
                <a:spcPct val="115000"/>
              </a:lnSpc>
              <a:spcBef>
                <a:spcPts val="0"/>
              </a:spcBef>
              <a:spcAft>
                <a:spcPts val="0"/>
              </a:spcAft>
              <a:buClr>
                <a:srgbClr val="0A323E"/>
              </a:buClr>
              <a:buSzPts val="4600"/>
              <a:buFont typeface="Arial"/>
              <a:buNone/>
            </a:pPr>
            <a:br>
              <a:rPr b="1" lang="en-US" sz="3000">
                <a:solidFill>
                  <a:srgbClr val="0A323E"/>
                </a:solidFill>
                <a:latin typeface="Arial"/>
                <a:ea typeface="Arial"/>
                <a:cs typeface="Arial"/>
                <a:sym typeface="Arial"/>
              </a:rPr>
            </a:br>
            <a:r>
              <a:rPr b="1" lang="en-US" sz="3000">
                <a:solidFill>
                  <a:srgbClr val="0A323E"/>
                </a:solidFill>
                <a:latin typeface="Arial"/>
                <a:ea typeface="Arial"/>
                <a:cs typeface="Arial"/>
                <a:sym typeface="Arial"/>
              </a:rPr>
              <a:t>Darko Špoljarić </a:t>
            </a:r>
            <a:endParaRPr b="1" sz="3000">
              <a:solidFill>
                <a:srgbClr val="0A323E"/>
              </a:solidFill>
              <a:latin typeface="Arial"/>
              <a:ea typeface="Arial"/>
              <a:cs typeface="Arial"/>
              <a:sym typeface="Arial"/>
            </a:endParaRPr>
          </a:p>
        </p:txBody>
      </p:sp>
      <p:sp>
        <p:nvSpPr>
          <p:cNvPr id="95" name="Google Shape;95;p14"/>
          <p:cNvSpPr/>
          <p:nvPr/>
        </p:nvSpPr>
        <p:spPr>
          <a:xfrm>
            <a:off x="784251" y="2069425"/>
            <a:ext cx="9786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200" u="none" cap="none" strike="noStrike">
                <a:solidFill>
                  <a:srgbClr val="40E0D0"/>
                </a:solidFill>
                <a:latin typeface="Arial"/>
                <a:ea typeface="Arial"/>
                <a:cs typeface="Arial"/>
                <a:sym typeface="Arial"/>
              </a:rPr>
              <a:t>Agency04</a:t>
            </a:r>
            <a:endParaRPr b="0" i="0" sz="1600" u="none" cap="none" strike="noStrike">
              <a:solidFill>
                <a:srgbClr val="40E0D0"/>
              </a:solidFill>
              <a:latin typeface="Arial"/>
              <a:ea typeface="Arial"/>
              <a:cs typeface="Arial"/>
              <a:sym typeface="Arial"/>
            </a:endParaRPr>
          </a:p>
        </p:txBody>
      </p:sp>
      <p:pic>
        <p:nvPicPr>
          <p:cNvPr id="96" name="Google Shape;96;p14"/>
          <p:cNvPicPr preferRelativeResize="0"/>
          <p:nvPr/>
        </p:nvPicPr>
        <p:blipFill>
          <a:blip r:embed="rId4">
            <a:alphaModFix/>
          </a:blip>
          <a:stretch>
            <a:fillRect/>
          </a:stretch>
        </p:blipFill>
        <p:spPr>
          <a:xfrm>
            <a:off x="874325" y="5195800"/>
            <a:ext cx="19145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pic>
        <p:nvPicPr>
          <p:cNvPr id="167" name="Google Shape;167;p23"/>
          <p:cNvPicPr preferRelativeResize="0"/>
          <p:nvPr/>
        </p:nvPicPr>
        <p:blipFill>
          <a:blip r:embed="rId4">
            <a:alphaModFix/>
          </a:blip>
          <a:stretch>
            <a:fillRect/>
          </a:stretch>
        </p:blipFill>
        <p:spPr>
          <a:xfrm>
            <a:off x="1594242" y="1233600"/>
            <a:ext cx="1772668" cy="1267933"/>
          </a:xfrm>
          <a:prstGeom prst="rect">
            <a:avLst/>
          </a:prstGeom>
          <a:noFill/>
          <a:ln>
            <a:noFill/>
          </a:ln>
        </p:spPr>
      </p:pic>
      <p:sp>
        <p:nvSpPr>
          <p:cNvPr id="168" name="Google Shape;168;p23"/>
          <p:cNvSpPr txBox="1"/>
          <p:nvPr>
            <p:ph type="ctrTitle"/>
          </p:nvPr>
        </p:nvSpPr>
        <p:spPr>
          <a:xfrm>
            <a:off x="2270475" y="4701850"/>
            <a:ext cx="8189400" cy="2076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lt1"/>
              </a:buClr>
              <a:buSzPts val="1200"/>
              <a:buFont typeface="Libre Franklin ExtraBold"/>
              <a:buChar char="-"/>
            </a:pPr>
            <a:r>
              <a:rPr lang="en-US" sz="1200">
                <a:solidFill>
                  <a:schemeClr val="lt1"/>
                </a:solidFill>
                <a:latin typeface="Libre Franklin ExtraBold"/>
                <a:ea typeface="Libre Franklin ExtraBold"/>
                <a:cs typeface="Libre Franklin ExtraBold"/>
                <a:sym typeface="Libre Franklin ExtraBold"/>
              </a:rPr>
              <a:t>Wikipedia</a:t>
            </a:r>
            <a:endParaRPr sz="1200">
              <a:solidFill>
                <a:schemeClr val="lt1"/>
              </a:solidFill>
              <a:latin typeface="Libre Franklin ExtraBold"/>
              <a:ea typeface="Libre Franklin ExtraBold"/>
              <a:cs typeface="Libre Franklin ExtraBold"/>
              <a:sym typeface="Libre Franklin ExtraBold"/>
            </a:endParaRPr>
          </a:p>
        </p:txBody>
      </p:sp>
      <p:sp>
        <p:nvSpPr>
          <p:cNvPr id="169" name="Google Shape;169;p23"/>
          <p:cNvSpPr txBox="1"/>
          <p:nvPr>
            <p:ph type="ctrTitle"/>
          </p:nvPr>
        </p:nvSpPr>
        <p:spPr>
          <a:xfrm>
            <a:off x="2448275" y="2652900"/>
            <a:ext cx="8189400" cy="682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A323E"/>
              </a:buClr>
              <a:buSzPts val="3500"/>
              <a:buFont typeface="Arial"/>
              <a:buNone/>
            </a:pPr>
            <a:r>
              <a:rPr b="1" lang="en-US" sz="1400">
                <a:solidFill>
                  <a:schemeClr val="lt1"/>
                </a:solidFill>
                <a:latin typeface="Libre Franklin"/>
                <a:ea typeface="Libre Franklin"/>
                <a:cs typeface="Libre Franklin"/>
                <a:sym typeface="Libre Franklin"/>
              </a:rPr>
              <a:t>“In computer programming, cohesion refers to the degree to which the elements inside a module belong together.[1] In one sense, it is a measure of the strength of relationship between the methods and data of a class and some unifying purpose or concept served by that class. In another sense, it is a measure of the strength of relationship between the class's methods and data themselves. “</a:t>
            </a:r>
            <a:endParaRPr b="1" sz="1400">
              <a:solidFill>
                <a:schemeClr val="lt1"/>
              </a:solidFill>
              <a:latin typeface="Libre Franklin"/>
              <a:ea typeface="Libre Franklin"/>
              <a:cs typeface="Libre Franklin"/>
              <a:sym typeface="Libre Franklin"/>
            </a:endParaRPr>
          </a:p>
          <a:p>
            <a:pPr indent="0" lvl="0" marL="0" rtl="0" algn="l">
              <a:lnSpc>
                <a:spcPct val="150000"/>
              </a:lnSpc>
              <a:spcBef>
                <a:spcPts val="0"/>
              </a:spcBef>
              <a:spcAft>
                <a:spcPts val="0"/>
              </a:spcAft>
              <a:buClr>
                <a:srgbClr val="0A323E"/>
              </a:buClr>
              <a:buSzPts val="3500"/>
              <a:buFont typeface="Arial"/>
              <a:buNone/>
            </a:pPr>
            <a:r>
              <a:t/>
            </a:r>
            <a:endParaRPr b="1" sz="1400">
              <a:solidFill>
                <a:schemeClr val="lt1"/>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4"/>
          <p:cNvPicPr preferRelativeResize="0"/>
          <p:nvPr/>
        </p:nvPicPr>
        <p:blipFill rotWithShape="1">
          <a:blip r:embed="rId3">
            <a:alphaModFix/>
          </a:blip>
          <a:srcRect b="0" l="7862" r="7870" t="0"/>
          <a:stretch/>
        </p:blipFill>
        <p:spPr>
          <a:xfrm>
            <a:off x="4832099" y="-1862"/>
            <a:ext cx="7359898" cy="6861725"/>
          </a:xfrm>
          <a:prstGeom prst="rect">
            <a:avLst/>
          </a:prstGeom>
          <a:noFill/>
          <a:ln>
            <a:noFill/>
          </a:ln>
        </p:spPr>
      </p:pic>
      <p:sp>
        <p:nvSpPr>
          <p:cNvPr id="175" name="Google Shape;175;p24"/>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Kohezija</a:t>
            </a:r>
            <a:endParaRPr b="1" i="0" sz="1200" u="none" cap="none" strike="noStrike">
              <a:solidFill>
                <a:srgbClr val="40E0D0"/>
              </a:solidFill>
              <a:latin typeface="Arial"/>
              <a:ea typeface="Arial"/>
              <a:cs typeface="Arial"/>
              <a:sym typeface="Arial"/>
            </a:endParaRPr>
          </a:p>
        </p:txBody>
      </p:sp>
      <p:sp>
        <p:nvSpPr>
          <p:cNvPr id="176" name="Google Shape;176;p24"/>
          <p:cNvSpPr/>
          <p:nvPr/>
        </p:nvSpPr>
        <p:spPr>
          <a:xfrm>
            <a:off x="627650" y="1290000"/>
            <a:ext cx="3490500" cy="365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br>
              <a:rPr b="1" lang="en-US" sz="1600">
                <a:solidFill>
                  <a:srgbClr val="0A323E"/>
                </a:solidFill>
              </a:rPr>
            </a:br>
            <a:endParaRPr b="1" sz="1600">
              <a:solidFill>
                <a:srgbClr val="0A323E"/>
              </a:solidFill>
            </a:endParaRPr>
          </a:p>
          <a:p>
            <a:pPr indent="0" lvl="0" marL="0" marR="0" rtl="0" algn="l">
              <a:lnSpc>
                <a:spcPct val="100000"/>
              </a:lnSpc>
              <a:spcBef>
                <a:spcPts val="400"/>
              </a:spcBef>
              <a:spcAft>
                <a:spcPts val="0"/>
              </a:spcAft>
              <a:buNone/>
            </a:pPr>
            <a:r>
              <a:rPr b="1" lang="en-US" sz="1600">
                <a:solidFill>
                  <a:srgbClr val="0A323E"/>
                </a:solidFill>
              </a:rPr>
              <a:t>“Stvari koje su bliske trebaju fizički biti blizu.”  </a:t>
            </a:r>
            <a:endParaRPr b="1" sz="1600">
              <a:solidFill>
                <a:srgbClr val="0A323E"/>
              </a:solidFill>
            </a:endParaRPr>
          </a:p>
          <a:p>
            <a:pPr indent="0" lvl="0" marL="0" marR="0" rtl="0" algn="l">
              <a:lnSpc>
                <a:spcPct val="100000"/>
              </a:lnSpc>
              <a:spcBef>
                <a:spcPts val="400"/>
              </a:spcBef>
              <a:spcAft>
                <a:spcPts val="0"/>
              </a:spcAft>
              <a:buNone/>
            </a:pPr>
            <a:r>
              <a:t/>
            </a:r>
            <a:endParaRPr b="1" sz="1600">
              <a:solidFill>
                <a:srgbClr val="0A323E"/>
              </a:solidFill>
            </a:endParaRPr>
          </a:p>
          <a:p>
            <a:pPr indent="0" lvl="0" marL="0" marR="0" rtl="0" algn="l">
              <a:lnSpc>
                <a:spcPct val="100000"/>
              </a:lnSpc>
              <a:spcBef>
                <a:spcPts val="400"/>
              </a:spcBef>
              <a:spcAft>
                <a:spcPts val="0"/>
              </a:spcAft>
              <a:buNone/>
            </a:pPr>
            <a:r>
              <a:rPr b="1" lang="en-US" sz="1600">
                <a:solidFill>
                  <a:srgbClr val="0A323E"/>
                </a:solidFill>
              </a:rPr>
              <a:t>Odgovara na pitanja:  </a:t>
            </a:r>
            <a:endParaRPr b="1" sz="1600">
              <a:solidFill>
                <a:srgbClr val="0A323E"/>
              </a:solidFill>
            </a:endParaRPr>
          </a:p>
          <a:p>
            <a:pPr indent="-330200" lvl="0" marL="457200" marR="0" rtl="0" algn="l">
              <a:lnSpc>
                <a:spcPct val="100000"/>
              </a:lnSpc>
              <a:spcBef>
                <a:spcPts val="400"/>
              </a:spcBef>
              <a:spcAft>
                <a:spcPts val="0"/>
              </a:spcAft>
              <a:buClr>
                <a:srgbClr val="0A323E"/>
              </a:buClr>
              <a:buSzPts val="1600"/>
              <a:buChar char="●"/>
            </a:pPr>
            <a:r>
              <a:rPr lang="en-US" sz="1600">
                <a:solidFill>
                  <a:srgbClr val="0A323E"/>
                </a:solidFill>
              </a:rPr>
              <a:t>Gdje staviti metodu? </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Gdje staviti klasu? </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Gdje napraviti paket? </a:t>
            </a:r>
            <a:br>
              <a:rPr lang="en-US" sz="1600">
                <a:solidFill>
                  <a:srgbClr val="0A323E"/>
                </a:solidFill>
              </a:rPr>
            </a:br>
            <a:endParaRPr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Gdje smjestiti konfiguraciju? </a:t>
            </a:r>
            <a:endParaRPr sz="1600">
              <a:solidFill>
                <a:srgbClr val="0A323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Vrste kohezije</a:t>
            </a:r>
            <a:endParaRPr b="1" sz="1200">
              <a:solidFill>
                <a:srgbClr val="40E0D0"/>
              </a:solidFill>
            </a:endParaRPr>
          </a:p>
        </p:txBody>
      </p:sp>
      <p:sp>
        <p:nvSpPr>
          <p:cNvPr id="182" name="Google Shape;182;p25"/>
          <p:cNvSpPr/>
          <p:nvPr/>
        </p:nvSpPr>
        <p:spPr>
          <a:xfrm>
            <a:off x="7913225" y="1266150"/>
            <a:ext cx="3510900" cy="49161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rPr b="1" lang="en-US" sz="1600">
                <a:solidFill>
                  <a:srgbClr val="0A323E"/>
                </a:solidFill>
              </a:rPr>
              <a:t>Je l’ se metode izvršavaju tako da jedna koristi rezultat izvršavanja druge? </a:t>
            </a:r>
            <a:endParaRPr b="1" sz="1600">
              <a:solidFill>
                <a:srgbClr val="0A323E"/>
              </a:solidFill>
            </a:endParaRPr>
          </a:p>
          <a:p>
            <a:pPr indent="0" lvl="0" marL="0" rtl="0" algn="l">
              <a:spcBef>
                <a:spcPts val="400"/>
              </a:spcBef>
              <a:spcAft>
                <a:spcPts val="0"/>
              </a:spcAft>
              <a:buNone/>
            </a:pPr>
            <a:r>
              <a:rPr lang="en-US" sz="1600">
                <a:solidFill>
                  <a:srgbClr val="0A323E"/>
                </a:solidFill>
              </a:rPr>
              <a:t>Sekvencionalna kohezija.</a:t>
            </a:r>
            <a:endParaRPr sz="1600">
              <a:solidFill>
                <a:srgbClr val="0A323E"/>
              </a:solidFill>
            </a:endParaRPr>
          </a:p>
          <a:p>
            <a:pPr indent="0" lvl="0" marL="0" rtl="0" algn="l">
              <a:spcBef>
                <a:spcPts val="400"/>
              </a:spcBef>
              <a:spcAft>
                <a:spcPts val="0"/>
              </a:spcAft>
              <a:buNone/>
            </a:pPr>
            <a:r>
              <a:t/>
            </a:r>
            <a:endParaRPr sz="1600">
              <a:solidFill>
                <a:srgbClr val="0A323E"/>
              </a:solidFill>
            </a:endParaRPr>
          </a:p>
          <a:p>
            <a:pPr indent="0" lvl="0" marL="0" rtl="0" algn="l">
              <a:spcBef>
                <a:spcPts val="400"/>
              </a:spcBef>
              <a:spcAft>
                <a:spcPts val="0"/>
              </a:spcAft>
              <a:buNone/>
            </a:pPr>
            <a:r>
              <a:rPr b="1" lang="en-US" sz="1600">
                <a:solidFill>
                  <a:srgbClr val="0A323E"/>
                </a:solidFill>
              </a:rPr>
              <a:t>Je l’ metode rade nad istim podacima?</a:t>
            </a:r>
            <a:r>
              <a:rPr lang="en-US" sz="1600">
                <a:solidFill>
                  <a:srgbClr val="0A323E"/>
                </a:solidFill>
              </a:rPr>
              <a:t> </a:t>
            </a:r>
            <a:br>
              <a:rPr lang="en-US" sz="1600">
                <a:solidFill>
                  <a:srgbClr val="0A323E"/>
                </a:solidFill>
              </a:rPr>
            </a:br>
            <a:r>
              <a:rPr lang="en-US" sz="1600">
                <a:solidFill>
                  <a:srgbClr val="0A323E"/>
                </a:solidFill>
              </a:rPr>
              <a:t>Informacijska kohezija. </a:t>
            </a:r>
            <a:endParaRPr sz="1600">
              <a:solidFill>
                <a:srgbClr val="0A323E"/>
              </a:solidFill>
            </a:endParaRPr>
          </a:p>
          <a:p>
            <a:pPr indent="0" lvl="0" marL="0" rtl="0" algn="l">
              <a:spcBef>
                <a:spcPts val="400"/>
              </a:spcBef>
              <a:spcAft>
                <a:spcPts val="0"/>
              </a:spcAft>
              <a:buNone/>
            </a:pPr>
            <a:r>
              <a:t/>
            </a:r>
            <a:endParaRPr sz="1600">
              <a:solidFill>
                <a:srgbClr val="0A323E"/>
              </a:solidFill>
            </a:endParaRPr>
          </a:p>
          <a:p>
            <a:pPr indent="0" lvl="0" marL="0" rtl="0" algn="l">
              <a:spcBef>
                <a:spcPts val="400"/>
              </a:spcBef>
              <a:spcAft>
                <a:spcPts val="0"/>
              </a:spcAft>
              <a:buNone/>
            </a:pPr>
            <a:r>
              <a:rPr b="1" lang="en-US" sz="1600">
                <a:solidFill>
                  <a:srgbClr val="0A323E"/>
                </a:solidFill>
              </a:rPr>
              <a:t>Je l’ kod brine o startup/shutdown/init sekvenci?</a:t>
            </a:r>
            <a:r>
              <a:rPr lang="en-US" sz="1600">
                <a:solidFill>
                  <a:srgbClr val="0A323E"/>
                </a:solidFill>
              </a:rPr>
              <a:t> Vremenska kohezija. </a:t>
            </a:r>
            <a:endParaRPr sz="1600">
              <a:solidFill>
                <a:srgbClr val="0A323E"/>
              </a:solidFill>
            </a:endParaRPr>
          </a:p>
          <a:p>
            <a:pPr indent="0" lvl="0" marL="0" rtl="0" algn="l">
              <a:spcBef>
                <a:spcPts val="400"/>
              </a:spcBef>
              <a:spcAft>
                <a:spcPts val="0"/>
              </a:spcAft>
              <a:buNone/>
            </a:pPr>
            <a:r>
              <a:t/>
            </a:r>
            <a:endParaRPr sz="1600">
              <a:solidFill>
                <a:srgbClr val="0A323E"/>
              </a:solidFill>
            </a:endParaRPr>
          </a:p>
          <a:p>
            <a:pPr indent="0" lvl="0" marL="0" rtl="0" algn="l">
              <a:spcBef>
                <a:spcPts val="400"/>
              </a:spcBef>
              <a:spcAft>
                <a:spcPts val="0"/>
              </a:spcAft>
              <a:buNone/>
            </a:pPr>
            <a:r>
              <a:rPr b="1" lang="en-US" sz="1600">
                <a:solidFill>
                  <a:srgbClr val="0A323E"/>
                </a:solidFill>
              </a:rPr>
              <a:t>Je l’ kod brine o izvršavanju jednog jedinog (poslovnog) zadatka? </a:t>
            </a:r>
            <a:r>
              <a:rPr lang="en-US" sz="1600">
                <a:solidFill>
                  <a:srgbClr val="0A323E"/>
                </a:solidFill>
              </a:rPr>
              <a:t>Funkcionalna kohezija.</a:t>
            </a:r>
            <a:endParaRPr sz="1600">
              <a:solidFill>
                <a:srgbClr val="0A323E"/>
              </a:solidFill>
            </a:endParaRPr>
          </a:p>
        </p:txBody>
      </p:sp>
      <p:pic>
        <p:nvPicPr>
          <p:cNvPr id="183" name="Google Shape;183;p25"/>
          <p:cNvPicPr preferRelativeResize="0"/>
          <p:nvPr/>
        </p:nvPicPr>
        <p:blipFill rotWithShape="1">
          <a:blip r:embed="rId3">
            <a:alphaModFix/>
          </a:blip>
          <a:srcRect b="0" l="7862" r="7870" t="0"/>
          <a:stretch/>
        </p:blipFill>
        <p:spPr>
          <a:xfrm>
            <a:off x="-1" y="-1862"/>
            <a:ext cx="7359898" cy="686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6"/>
          <p:cNvSpPr txBox="1"/>
          <p:nvPr/>
        </p:nvSpPr>
        <p:spPr>
          <a:xfrm>
            <a:off x="1336675" y="6172007"/>
            <a:ext cx="392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6"/>
          <p:cNvSpPr txBox="1"/>
          <p:nvPr/>
        </p:nvSpPr>
        <p:spPr>
          <a:xfrm>
            <a:off x="1336675" y="1508125"/>
            <a:ext cx="1965900" cy="4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b="1" lang="en-US">
                <a:solidFill>
                  <a:srgbClr val="0A323E"/>
                </a:solidFill>
              </a:rPr>
              <a:t>Primarna kohezija</a:t>
            </a:r>
            <a:endParaRPr b="0" i="0" sz="1400" u="none" cap="none" strike="noStrike">
              <a:solidFill>
                <a:srgbClr val="000000"/>
              </a:solidFill>
              <a:latin typeface="Arial"/>
              <a:ea typeface="Arial"/>
              <a:cs typeface="Arial"/>
              <a:sym typeface="Arial"/>
            </a:endParaRPr>
          </a:p>
        </p:txBody>
      </p:sp>
      <p:sp>
        <p:nvSpPr>
          <p:cNvPr id="190" name="Google Shape;190;p26"/>
          <p:cNvSpPr/>
          <p:nvPr/>
        </p:nvSpPr>
        <p:spPr>
          <a:xfrm>
            <a:off x="5199627" y="2664428"/>
            <a:ext cx="1896000" cy="2417400"/>
          </a:xfrm>
          <a:prstGeom prst="snip1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Slaves.scala</a:t>
            </a:r>
            <a:endParaRPr/>
          </a:p>
        </p:txBody>
      </p:sp>
      <p:sp>
        <p:nvSpPr>
          <p:cNvPr id="191" name="Google Shape;191;p26"/>
          <p:cNvSpPr/>
          <p:nvPr/>
        </p:nvSpPr>
        <p:spPr>
          <a:xfrm>
            <a:off x="5534833" y="3599034"/>
            <a:ext cx="318300" cy="304800"/>
          </a:xfrm>
          <a:prstGeom prst="smileyFace">
            <a:avLst>
              <a:gd fmla="val 4653" name="adj"/>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6012039" y="3599034"/>
            <a:ext cx="318300" cy="304800"/>
          </a:xfrm>
          <a:prstGeom prst="smileyFace">
            <a:avLst>
              <a:gd fmla="val 4653" name="adj"/>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6506513" y="3599034"/>
            <a:ext cx="318300" cy="304800"/>
          </a:xfrm>
          <a:prstGeom prst="smileyFace">
            <a:avLst>
              <a:gd fmla="val 4653" name="adj"/>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26"/>
          <p:cNvGrpSpPr/>
          <p:nvPr/>
        </p:nvGrpSpPr>
        <p:grpSpPr>
          <a:xfrm>
            <a:off x="1434590" y="2459709"/>
            <a:ext cx="2685138" cy="2365020"/>
            <a:chOff x="1201125" y="1800500"/>
            <a:chExt cx="1920425" cy="1691475"/>
          </a:xfrm>
        </p:grpSpPr>
        <p:sp>
          <p:nvSpPr>
            <p:cNvPr id="195" name="Google Shape;195;p26"/>
            <p:cNvSpPr/>
            <p:nvPr/>
          </p:nvSpPr>
          <p:spPr>
            <a:xfrm>
              <a:off x="1547450" y="1800500"/>
              <a:ext cx="1574100" cy="1361100"/>
            </a:xfrm>
            <a:prstGeom prst="roundRect">
              <a:avLst>
                <a:gd fmla="val 16667" name="adj"/>
              </a:avLst>
            </a:prstGeom>
            <a:solidFill>
              <a:srgbClr val="40E0D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Masters</a:t>
              </a:r>
              <a:endParaRPr/>
            </a:p>
          </p:txBody>
        </p:sp>
        <p:sp>
          <p:nvSpPr>
            <p:cNvPr id="196" name="Google Shape;196;p26"/>
            <p:cNvSpPr/>
            <p:nvPr/>
          </p:nvSpPr>
          <p:spPr>
            <a:xfrm>
              <a:off x="1368875" y="1946975"/>
              <a:ext cx="1574100" cy="1361100"/>
            </a:xfrm>
            <a:prstGeom prst="roundRect">
              <a:avLst>
                <a:gd fmla="val 16667" name="adj"/>
              </a:avLst>
            </a:prstGeom>
            <a:solidFill>
              <a:srgbClr val="40E0D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Masters</a:t>
              </a:r>
              <a:endParaRPr/>
            </a:p>
          </p:txBody>
        </p:sp>
        <p:sp>
          <p:nvSpPr>
            <p:cNvPr id="197" name="Google Shape;197;p26"/>
            <p:cNvSpPr/>
            <p:nvPr/>
          </p:nvSpPr>
          <p:spPr>
            <a:xfrm>
              <a:off x="1201125" y="2130875"/>
              <a:ext cx="1574100" cy="1361100"/>
            </a:xfrm>
            <a:prstGeom prst="roundRect">
              <a:avLst>
                <a:gd fmla="val 16667" name="adj"/>
              </a:avLst>
            </a:prstGeom>
            <a:solidFill>
              <a:srgbClr val="40E0D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Libre Franklin SemiBold"/>
                  <a:ea typeface="Libre Franklin SemiBold"/>
                  <a:cs typeface="Libre Franklin SemiBold"/>
                  <a:sym typeface="Libre Franklin SemiBold"/>
                </a:rPr>
                <a:t>Masters</a:t>
              </a:r>
              <a:endParaRPr sz="2000">
                <a:solidFill>
                  <a:schemeClr val="lt1"/>
                </a:solidFill>
                <a:latin typeface="Libre Franklin SemiBold"/>
                <a:ea typeface="Libre Franklin SemiBold"/>
                <a:cs typeface="Libre Franklin SemiBold"/>
                <a:sym typeface="Libre Franklin SemiBold"/>
              </a:endParaRPr>
            </a:p>
          </p:txBody>
        </p:sp>
      </p:grpSp>
      <p:grpSp>
        <p:nvGrpSpPr>
          <p:cNvPr id="198" name="Google Shape;198;p26"/>
          <p:cNvGrpSpPr/>
          <p:nvPr/>
        </p:nvGrpSpPr>
        <p:grpSpPr>
          <a:xfrm>
            <a:off x="8175592" y="2459709"/>
            <a:ext cx="2685138" cy="2365020"/>
            <a:chOff x="1201125" y="1800500"/>
            <a:chExt cx="1920425" cy="1691475"/>
          </a:xfrm>
        </p:grpSpPr>
        <p:sp>
          <p:nvSpPr>
            <p:cNvPr id="199" name="Google Shape;199;p26"/>
            <p:cNvSpPr/>
            <p:nvPr/>
          </p:nvSpPr>
          <p:spPr>
            <a:xfrm>
              <a:off x="1547450" y="1800500"/>
              <a:ext cx="1574100" cy="1361100"/>
            </a:xfrm>
            <a:prstGeom prst="roundRect">
              <a:avLst>
                <a:gd fmla="val 16667" name="adj"/>
              </a:avLst>
            </a:prstGeom>
            <a:solidFill>
              <a:schemeClr val="dk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Masters</a:t>
              </a:r>
              <a:endParaRPr/>
            </a:p>
          </p:txBody>
        </p:sp>
        <p:sp>
          <p:nvSpPr>
            <p:cNvPr id="200" name="Google Shape;200;p26"/>
            <p:cNvSpPr/>
            <p:nvPr/>
          </p:nvSpPr>
          <p:spPr>
            <a:xfrm>
              <a:off x="1368875" y="1946975"/>
              <a:ext cx="1574100" cy="13611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Masters</a:t>
              </a:r>
              <a:endParaRPr/>
            </a:p>
          </p:txBody>
        </p:sp>
        <p:sp>
          <p:nvSpPr>
            <p:cNvPr id="201" name="Google Shape;201;p26"/>
            <p:cNvSpPr/>
            <p:nvPr/>
          </p:nvSpPr>
          <p:spPr>
            <a:xfrm>
              <a:off x="1201125" y="2130875"/>
              <a:ext cx="1574100" cy="13611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Libre Franklin SemiBold"/>
                  <a:ea typeface="Libre Franklin SemiBold"/>
                  <a:cs typeface="Libre Franklin SemiBold"/>
                  <a:sym typeface="Libre Franklin SemiBold"/>
                </a:rPr>
                <a:t>Slaves</a:t>
              </a:r>
              <a:endParaRPr sz="2000">
                <a:solidFill>
                  <a:schemeClr val="lt1"/>
                </a:solidFill>
                <a:latin typeface="Libre Franklin SemiBold"/>
                <a:ea typeface="Libre Franklin SemiBold"/>
                <a:cs typeface="Libre Franklin SemiBold"/>
                <a:sym typeface="Libre Franklin SemiBold"/>
              </a:endParaRPr>
            </a:p>
          </p:txBody>
        </p:sp>
      </p:grpSp>
      <p:sp>
        <p:nvSpPr>
          <p:cNvPr id="202" name="Google Shape;202;p26"/>
          <p:cNvSpPr txBox="1"/>
          <p:nvPr/>
        </p:nvSpPr>
        <p:spPr>
          <a:xfrm>
            <a:off x="1336675" y="6095807"/>
            <a:ext cx="392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Što li nas to veže i spaja? To što smo svi akteri ili proces unutar kojeg se izvršavamo? </a:t>
            </a:r>
            <a:endParaRPr b="0" i="0" sz="1400" u="none" cap="none" strike="noStrike">
              <a:solidFill>
                <a:srgbClr val="40E0D0"/>
              </a:solidFill>
              <a:latin typeface="Arial"/>
              <a:ea typeface="Arial"/>
              <a:cs typeface="Arial"/>
              <a:sym typeface="Arial"/>
            </a:endParaRPr>
          </a:p>
        </p:txBody>
      </p:sp>
      <p:sp>
        <p:nvSpPr>
          <p:cNvPr id="203" name="Google Shape;203;p26"/>
          <p:cNvSpPr/>
          <p:nvPr/>
        </p:nvSpPr>
        <p:spPr>
          <a:xfrm>
            <a:off x="5358730" y="3429712"/>
            <a:ext cx="1578000" cy="596100"/>
          </a:xfrm>
          <a:prstGeom prst="rect">
            <a:avLst/>
          </a:prstGeom>
          <a:no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 name="Google Shape;204;p26"/>
          <p:cNvGrpSpPr/>
          <p:nvPr/>
        </p:nvGrpSpPr>
        <p:grpSpPr>
          <a:xfrm>
            <a:off x="5358732" y="4228669"/>
            <a:ext cx="1578009" cy="596053"/>
            <a:chOff x="3685700" y="2881725"/>
            <a:chExt cx="1128600" cy="426300"/>
          </a:xfrm>
        </p:grpSpPr>
        <p:sp>
          <p:nvSpPr>
            <p:cNvPr id="205" name="Google Shape;205;p26"/>
            <p:cNvSpPr/>
            <p:nvPr/>
          </p:nvSpPr>
          <p:spPr>
            <a:xfrm>
              <a:off x="3763200" y="3000225"/>
              <a:ext cx="227700" cy="218100"/>
            </a:xfrm>
            <a:prstGeom prst="smileyFace">
              <a:avLst>
                <a:gd fmla="val 4653"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4104500" y="3000225"/>
              <a:ext cx="227700" cy="218100"/>
            </a:xfrm>
            <a:prstGeom prst="smileyFace">
              <a:avLst>
                <a:gd fmla="val 4653"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4445800" y="3000225"/>
              <a:ext cx="227700" cy="218100"/>
            </a:xfrm>
            <a:prstGeom prst="smileyFace">
              <a:avLst>
                <a:gd fmla="val 4653"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3685700" y="2881725"/>
              <a:ext cx="1128600" cy="426300"/>
            </a:xfrm>
            <a:prstGeom prst="rect">
              <a:avLst/>
            </a:prstGeom>
            <a:no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9" name="Google Shape;209;p26"/>
          <p:cNvPicPr preferRelativeResize="0"/>
          <p:nvPr/>
        </p:nvPicPr>
        <p:blipFill>
          <a:blip r:embed="rId3">
            <a:alphaModFix/>
          </a:blip>
          <a:stretch>
            <a:fillRect/>
          </a:stretch>
        </p:blipFill>
        <p:spPr>
          <a:xfrm>
            <a:off x="5493754" y="3521193"/>
            <a:ext cx="1332352" cy="413110"/>
          </a:xfrm>
          <a:prstGeom prst="rect">
            <a:avLst/>
          </a:prstGeom>
          <a:noFill/>
          <a:ln>
            <a:noFill/>
          </a:ln>
        </p:spPr>
      </p:pic>
      <p:pic>
        <p:nvPicPr>
          <p:cNvPr id="210" name="Google Shape;210;p26"/>
          <p:cNvPicPr preferRelativeResize="0"/>
          <p:nvPr/>
        </p:nvPicPr>
        <p:blipFill>
          <a:blip r:embed="rId4">
            <a:alphaModFix/>
          </a:blip>
          <a:stretch>
            <a:fillRect/>
          </a:stretch>
        </p:blipFill>
        <p:spPr>
          <a:xfrm>
            <a:off x="5470511" y="4316738"/>
            <a:ext cx="1354301" cy="4199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aphicFrame>
        <p:nvGraphicFramePr>
          <p:cNvPr id="215" name="Google Shape;215;p27"/>
          <p:cNvGraphicFramePr/>
          <p:nvPr/>
        </p:nvGraphicFramePr>
        <p:xfrm>
          <a:off x="1422400" y="2463800"/>
          <a:ext cx="3000000" cy="3000000"/>
        </p:xfrm>
        <a:graphic>
          <a:graphicData uri="http://schemas.openxmlformats.org/drawingml/2006/table">
            <a:tbl>
              <a:tblPr>
                <a:noFill/>
                <a:tableStyleId>{BB09C92E-8431-4FEF-ABA9-9B673B476041}</a:tableStyleId>
              </a:tblPr>
              <a:tblGrid>
                <a:gridCol w="1608675"/>
                <a:gridCol w="1608675"/>
                <a:gridCol w="1853575"/>
                <a:gridCol w="1363775"/>
                <a:gridCol w="1608675"/>
                <a:gridCol w="1608675"/>
              </a:tblGrid>
              <a:tr h="508000">
                <a:tc>
                  <a:txBody>
                    <a:bodyPr/>
                    <a:lstStyle/>
                    <a:p>
                      <a:pPr indent="0" lvl="0" marL="0" rtl="0" algn="l">
                        <a:spcBef>
                          <a:spcPts val="0"/>
                        </a:spcBef>
                        <a:spcAft>
                          <a:spcPts val="0"/>
                        </a:spcAft>
                        <a:buNone/>
                      </a:pPr>
                      <a:r>
                        <a:rPr lang="en-US" sz="1900"/>
                        <a:t>com</a:t>
                      </a:r>
                      <a:endParaRPr sz="1900"/>
                    </a:p>
                  </a:txBody>
                  <a:tcPr marT="121900" marB="121900" marR="121900" marL="121900"/>
                </a:tc>
                <a:tc>
                  <a:txBody>
                    <a:bodyPr/>
                    <a:lstStyle/>
                    <a:p>
                      <a:pPr indent="0" lvl="0" marL="0" rtl="0" algn="l">
                        <a:spcBef>
                          <a:spcPts val="0"/>
                        </a:spcBef>
                        <a:spcAft>
                          <a:spcPts val="0"/>
                        </a:spcAft>
                        <a:buNone/>
                      </a:pPr>
                      <a:r>
                        <a:rPr lang="en-US" sz="1900"/>
                        <a:t>ag04</a:t>
                      </a:r>
                      <a:endParaRPr sz="1900"/>
                    </a:p>
                  </a:txBody>
                  <a:tcPr marT="121900" marB="121900" marR="121900" marL="121900"/>
                </a:tc>
                <a:tc>
                  <a:txBody>
                    <a:bodyPr/>
                    <a:lstStyle/>
                    <a:p>
                      <a:pPr indent="0" lvl="0" marL="0" rtl="0" algn="l">
                        <a:spcBef>
                          <a:spcPts val="0"/>
                        </a:spcBef>
                        <a:spcAft>
                          <a:spcPts val="0"/>
                        </a:spcAft>
                        <a:buNone/>
                      </a:pPr>
                      <a:r>
                        <a:rPr lang="en-US" sz="1900"/>
                        <a:t>feature</a:t>
                      </a:r>
                      <a:endParaRPr sz="1900"/>
                    </a:p>
                  </a:txBody>
                  <a:tcPr marT="121900" marB="121900" marR="121900" marL="121900"/>
                </a:tc>
                <a:tc>
                  <a:txBody>
                    <a:bodyPr/>
                    <a:lstStyle/>
                    <a:p>
                      <a:pPr indent="0" lvl="0" marL="0" rtl="0" algn="l">
                        <a:spcBef>
                          <a:spcPts val="0"/>
                        </a:spcBef>
                        <a:spcAft>
                          <a:spcPts val="0"/>
                        </a:spcAft>
                        <a:buNone/>
                      </a:pPr>
                      <a:r>
                        <a:rPr lang="en-US" sz="1900"/>
                        <a:t>booking</a:t>
                      </a:r>
                      <a:endParaRPr sz="1900"/>
                    </a:p>
                  </a:txBody>
                  <a:tcPr marT="121900" marB="121900" marR="121900" marL="121900"/>
                </a:tc>
                <a:tc>
                  <a:txBody>
                    <a:bodyPr/>
                    <a:lstStyle/>
                    <a:p>
                      <a:pPr indent="0" lvl="0" marL="0" rtl="0" algn="l">
                        <a:spcBef>
                          <a:spcPts val="0"/>
                        </a:spcBef>
                        <a:spcAft>
                          <a:spcPts val="0"/>
                        </a:spcAft>
                        <a:buNone/>
                      </a:pPr>
                      <a:r>
                        <a:rPr lang="en-US" sz="1900"/>
                        <a:t>service</a:t>
                      </a:r>
                      <a:endParaRPr sz="1900"/>
                    </a:p>
                  </a:txBody>
                  <a:tcPr marT="121900" marB="121900" marR="121900" marL="121900"/>
                </a:tc>
                <a:tc>
                  <a:txBody>
                    <a:bodyPr/>
                    <a:lstStyle/>
                    <a:p>
                      <a:pPr indent="0" lvl="0" marL="0" rtl="0" algn="l">
                        <a:spcBef>
                          <a:spcPts val="0"/>
                        </a:spcBef>
                        <a:spcAft>
                          <a:spcPts val="0"/>
                        </a:spcAft>
                        <a:buNone/>
                      </a:pPr>
                      <a:r>
                        <a:rPr lang="en-US" sz="1900"/>
                        <a:t>impl</a:t>
                      </a:r>
                      <a:endParaRPr sz="1900"/>
                    </a:p>
                  </a:txBody>
                  <a:tcPr marT="121900" marB="121900" marR="121900" marL="121900"/>
                </a:tc>
              </a:tr>
              <a:tr h="508000">
                <a:tc>
                  <a:txBody>
                    <a:bodyPr/>
                    <a:lstStyle/>
                    <a:p>
                      <a:pPr indent="0" lvl="0" marL="0" rtl="0" algn="l">
                        <a:spcBef>
                          <a:spcPts val="0"/>
                        </a:spcBef>
                        <a:spcAft>
                          <a:spcPts val="0"/>
                        </a:spcAft>
                        <a:buNone/>
                      </a:pPr>
                      <a:r>
                        <a:rPr lang="en-US" sz="1900"/>
                        <a:t>com</a:t>
                      </a:r>
                      <a:endParaRPr sz="1900"/>
                    </a:p>
                  </a:txBody>
                  <a:tcPr marT="121900" marB="121900" marR="121900" marL="121900"/>
                </a:tc>
                <a:tc>
                  <a:txBody>
                    <a:bodyPr/>
                    <a:lstStyle/>
                    <a:p>
                      <a:pPr indent="0" lvl="0" marL="0" rtl="0" algn="l">
                        <a:spcBef>
                          <a:spcPts val="0"/>
                        </a:spcBef>
                        <a:spcAft>
                          <a:spcPts val="0"/>
                        </a:spcAft>
                        <a:buNone/>
                      </a:pPr>
                      <a:r>
                        <a:rPr lang="en-US" sz="1900"/>
                        <a:t>ag04</a:t>
                      </a:r>
                      <a:endParaRPr sz="1900"/>
                    </a:p>
                  </a:txBody>
                  <a:tcPr marT="121900" marB="121900" marR="121900" marL="121900"/>
                </a:tc>
                <a:tc>
                  <a:txBody>
                    <a:bodyPr/>
                    <a:lstStyle/>
                    <a:p>
                      <a:pPr indent="0" lvl="0" marL="0" rtl="0" algn="l">
                        <a:spcBef>
                          <a:spcPts val="0"/>
                        </a:spcBef>
                        <a:spcAft>
                          <a:spcPts val="0"/>
                        </a:spcAft>
                        <a:buClr>
                          <a:schemeClr val="dk1"/>
                        </a:buClr>
                        <a:buSzPts val="1500"/>
                        <a:buFont typeface="Arial"/>
                        <a:buNone/>
                      </a:pPr>
                      <a:r>
                        <a:rPr lang="en-US" sz="1900">
                          <a:solidFill>
                            <a:schemeClr val="dk1"/>
                          </a:solidFill>
                        </a:rPr>
                        <a:t>feature</a:t>
                      </a:r>
                      <a:endParaRPr sz="1900"/>
                    </a:p>
                  </a:txBody>
                  <a:tcPr marT="121900" marB="121900" marR="121900" marL="121900"/>
                </a:tc>
                <a:tc>
                  <a:txBody>
                    <a:bodyPr/>
                    <a:lstStyle/>
                    <a:p>
                      <a:pPr indent="0" lvl="0" marL="0" rtl="0" algn="l">
                        <a:spcBef>
                          <a:spcPts val="0"/>
                        </a:spcBef>
                        <a:spcAft>
                          <a:spcPts val="0"/>
                        </a:spcAft>
                        <a:buClr>
                          <a:schemeClr val="dk1"/>
                        </a:buClr>
                        <a:buSzPts val="1500"/>
                        <a:buFont typeface="Arial"/>
                        <a:buNone/>
                      </a:pPr>
                      <a:r>
                        <a:rPr lang="en-US" sz="1900">
                          <a:solidFill>
                            <a:schemeClr val="dk1"/>
                          </a:solidFill>
                        </a:rPr>
                        <a:t>booking</a:t>
                      </a:r>
                      <a:endParaRPr sz="1900"/>
                    </a:p>
                  </a:txBody>
                  <a:tcPr marT="121900" marB="121900" marR="121900" marL="121900"/>
                </a:tc>
                <a:tc>
                  <a:txBody>
                    <a:bodyPr/>
                    <a:lstStyle/>
                    <a:p>
                      <a:pPr indent="0" lvl="0" marL="0" rtl="0" algn="l">
                        <a:spcBef>
                          <a:spcPts val="0"/>
                        </a:spcBef>
                        <a:spcAft>
                          <a:spcPts val="0"/>
                        </a:spcAft>
                        <a:buNone/>
                      </a:pPr>
                      <a:r>
                        <a:rPr lang="en-US" sz="1900"/>
                        <a:t>repository</a:t>
                      </a:r>
                      <a:endParaRPr sz="1900"/>
                    </a:p>
                  </a:txBody>
                  <a:tcPr marT="121900" marB="121900" marR="121900" marL="121900">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21900" marB="121900" marR="121900" marL="121900"/>
                </a:tc>
              </a:tr>
              <a:tr h="508000">
                <a:tc>
                  <a:txBody>
                    <a:bodyPr/>
                    <a:lstStyle/>
                    <a:p>
                      <a:pPr indent="0" lvl="0" marL="0" rtl="0" algn="l">
                        <a:spcBef>
                          <a:spcPts val="0"/>
                        </a:spcBef>
                        <a:spcAft>
                          <a:spcPts val="0"/>
                        </a:spcAft>
                        <a:buNone/>
                      </a:pPr>
                      <a:r>
                        <a:rPr lang="en-US" sz="1900"/>
                        <a:t>com</a:t>
                      </a:r>
                      <a:endParaRPr sz="1900"/>
                    </a:p>
                  </a:txBody>
                  <a:tcPr marT="121900" marB="121900" marR="121900" marL="121900"/>
                </a:tc>
                <a:tc>
                  <a:txBody>
                    <a:bodyPr/>
                    <a:lstStyle/>
                    <a:p>
                      <a:pPr indent="0" lvl="0" marL="0" rtl="0" algn="l">
                        <a:spcBef>
                          <a:spcPts val="0"/>
                        </a:spcBef>
                        <a:spcAft>
                          <a:spcPts val="0"/>
                        </a:spcAft>
                        <a:buNone/>
                      </a:pPr>
                      <a:r>
                        <a:rPr lang="en-US" sz="1900"/>
                        <a:t>ag04</a:t>
                      </a:r>
                      <a:endParaRPr sz="1900"/>
                    </a:p>
                  </a:txBody>
                  <a:tcPr marT="121900" marB="121900" marR="121900" marL="121900"/>
                </a:tc>
                <a:tc>
                  <a:txBody>
                    <a:bodyPr/>
                    <a:lstStyle/>
                    <a:p>
                      <a:pPr indent="0" lvl="0" marL="0" rtl="0" algn="l">
                        <a:spcBef>
                          <a:spcPts val="0"/>
                        </a:spcBef>
                        <a:spcAft>
                          <a:spcPts val="0"/>
                        </a:spcAft>
                        <a:buClr>
                          <a:schemeClr val="dk1"/>
                        </a:buClr>
                        <a:buSzPts val="1500"/>
                        <a:buFont typeface="Arial"/>
                        <a:buNone/>
                      </a:pPr>
                      <a:r>
                        <a:rPr lang="en-US" sz="1900">
                          <a:solidFill>
                            <a:schemeClr val="dk1"/>
                          </a:solidFill>
                        </a:rPr>
                        <a:t>feature</a:t>
                      </a:r>
                      <a:endParaRPr sz="1900"/>
                    </a:p>
                  </a:txBody>
                  <a:tcPr marT="121900" marB="121900" marR="121900" marL="121900"/>
                </a:tc>
                <a:tc>
                  <a:txBody>
                    <a:bodyPr/>
                    <a:lstStyle/>
                    <a:p>
                      <a:pPr indent="0" lvl="0" marL="0" rtl="0" algn="l">
                        <a:spcBef>
                          <a:spcPts val="0"/>
                        </a:spcBef>
                        <a:spcAft>
                          <a:spcPts val="0"/>
                        </a:spcAft>
                        <a:buNone/>
                      </a:pPr>
                      <a:r>
                        <a:rPr lang="en-US" sz="1900"/>
                        <a:t>billing</a:t>
                      </a:r>
                      <a:endParaRPr sz="1900"/>
                    </a:p>
                  </a:txBody>
                  <a:tcPr marT="121900" marB="121900" marR="121900" marL="121900">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900"/>
                        <a:t>service</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900"/>
                        <a:t>impl</a:t>
                      </a:r>
                      <a:endParaRPr sz="1900"/>
                    </a:p>
                  </a:txBody>
                  <a:tcPr marT="121900" marB="121900" marR="121900" marL="121900">
                    <a:lnL cap="flat" cmpd="sng" w="9525">
                      <a:solidFill>
                        <a:srgbClr val="9E9E9E"/>
                      </a:solidFill>
                      <a:prstDash val="solid"/>
                      <a:round/>
                      <a:headEnd len="sm" w="sm" type="none"/>
                      <a:tailEnd len="sm" w="sm" type="none"/>
                    </a:lnL>
                  </a:tcPr>
                </a:tc>
              </a:tr>
              <a:tr h="508000">
                <a:tc>
                  <a:txBody>
                    <a:bodyPr/>
                    <a:lstStyle/>
                    <a:p>
                      <a:pPr indent="0" lvl="0" marL="0" rtl="0" algn="l">
                        <a:spcBef>
                          <a:spcPts val="0"/>
                        </a:spcBef>
                        <a:spcAft>
                          <a:spcPts val="0"/>
                        </a:spcAft>
                        <a:buNone/>
                      </a:pPr>
                      <a:r>
                        <a:rPr lang="en-US" sz="1900"/>
                        <a:t>com</a:t>
                      </a:r>
                      <a:endParaRPr sz="1900"/>
                    </a:p>
                  </a:txBody>
                  <a:tcPr marT="121900" marB="121900" marR="121900" marL="121900"/>
                </a:tc>
                <a:tc>
                  <a:txBody>
                    <a:bodyPr/>
                    <a:lstStyle/>
                    <a:p>
                      <a:pPr indent="0" lvl="0" marL="0" rtl="0" algn="l">
                        <a:spcBef>
                          <a:spcPts val="0"/>
                        </a:spcBef>
                        <a:spcAft>
                          <a:spcPts val="0"/>
                        </a:spcAft>
                        <a:buNone/>
                      </a:pPr>
                      <a:r>
                        <a:rPr lang="en-US" sz="1900"/>
                        <a:t>ag04</a:t>
                      </a:r>
                      <a:endParaRPr sz="1900"/>
                    </a:p>
                  </a:txBody>
                  <a:tcPr marT="121900" marB="121900" marR="121900" marL="121900"/>
                </a:tc>
                <a:tc>
                  <a:txBody>
                    <a:bodyPr/>
                    <a:lstStyle/>
                    <a:p>
                      <a:pPr indent="0" lvl="0" marL="0" rtl="0" algn="l">
                        <a:spcBef>
                          <a:spcPts val="0"/>
                        </a:spcBef>
                        <a:spcAft>
                          <a:spcPts val="0"/>
                        </a:spcAft>
                        <a:buClr>
                          <a:schemeClr val="dk1"/>
                        </a:buClr>
                        <a:buSzPts val="1500"/>
                        <a:buFont typeface="Arial"/>
                        <a:buNone/>
                      </a:pPr>
                      <a:r>
                        <a:rPr lang="en-US" sz="1900">
                          <a:solidFill>
                            <a:schemeClr val="dk1"/>
                          </a:solidFill>
                        </a:rPr>
                        <a:t>feature</a:t>
                      </a:r>
                      <a:endParaRPr sz="1900"/>
                    </a:p>
                  </a:txBody>
                  <a:tcPr marT="121900" marB="121900" marR="121900" marL="121900"/>
                </a:tc>
                <a:tc>
                  <a:txBody>
                    <a:bodyPr/>
                    <a:lstStyle/>
                    <a:p>
                      <a:pPr indent="0" lvl="0" marL="0" rtl="0" algn="l">
                        <a:spcBef>
                          <a:spcPts val="0"/>
                        </a:spcBef>
                        <a:spcAft>
                          <a:spcPts val="0"/>
                        </a:spcAft>
                        <a:buClr>
                          <a:schemeClr val="dk1"/>
                        </a:buClr>
                        <a:buSzPts val="1500"/>
                        <a:buFont typeface="Arial"/>
                        <a:buNone/>
                      </a:pPr>
                      <a:r>
                        <a:rPr lang="en-US" sz="1900">
                          <a:solidFill>
                            <a:schemeClr val="dk1"/>
                          </a:solidFill>
                        </a:rPr>
                        <a:t>billing</a:t>
                      </a:r>
                      <a:endParaRPr sz="1900"/>
                    </a:p>
                  </a:txBody>
                  <a:tcPr marT="121900" marB="121900" marR="121900" marL="121900">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900"/>
                        <a:t>repository</a:t>
                      </a:r>
                      <a:endParaRPr sz="1900"/>
                    </a:p>
                  </a:txBody>
                  <a:tcPr marT="121900" marB="121900" marR="121900" marL="1219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21900" marB="121900" marR="121900" marL="121900">
                    <a:lnL cap="flat" cmpd="sng" w="9525">
                      <a:solidFill>
                        <a:srgbClr val="9E9E9E"/>
                      </a:solidFill>
                      <a:prstDash val="solid"/>
                      <a:round/>
                      <a:headEnd len="sm" w="sm" type="none"/>
                      <a:tailEnd len="sm" w="sm" type="none"/>
                    </a:lnL>
                  </a:tcPr>
                </a:tc>
              </a:tr>
              <a:tr h="508000">
                <a:tc>
                  <a:txBody>
                    <a:bodyPr/>
                    <a:lstStyle/>
                    <a:p>
                      <a:pPr indent="0" lvl="0" marL="0" rtl="0" algn="l">
                        <a:spcBef>
                          <a:spcPts val="0"/>
                        </a:spcBef>
                        <a:spcAft>
                          <a:spcPts val="0"/>
                        </a:spcAft>
                        <a:buNone/>
                      </a:pPr>
                      <a:r>
                        <a:rPr lang="en-US" sz="1900"/>
                        <a:t>com</a:t>
                      </a:r>
                      <a:endParaRPr sz="1900"/>
                    </a:p>
                  </a:txBody>
                  <a:tcPr marT="121900" marB="121900" marR="121900" marL="121900"/>
                </a:tc>
                <a:tc>
                  <a:txBody>
                    <a:bodyPr/>
                    <a:lstStyle/>
                    <a:p>
                      <a:pPr indent="0" lvl="0" marL="0" rtl="0" algn="l">
                        <a:spcBef>
                          <a:spcPts val="0"/>
                        </a:spcBef>
                        <a:spcAft>
                          <a:spcPts val="0"/>
                        </a:spcAft>
                        <a:buNone/>
                      </a:pPr>
                      <a:r>
                        <a:rPr lang="en-US" sz="1900"/>
                        <a:t>ag04</a:t>
                      </a:r>
                      <a:endParaRPr sz="1900"/>
                    </a:p>
                  </a:txBody>
                  <a:tcPr marT="121900" marB="121900" marR="121900" marL="121900"/>
                </a:tc>
                <a:tc>
                  <a:txBody>
                    <a:bodyPr/>
                    <a:lstStyle/>
                    <a:p>
                      <a:pPr indent="0" lvl="0" marL="0" rtl="0" algn="l">
                        <a:spcBef>
                          <a:spcPts val="0"/>
                        </a:spcBef>
                        <a:spcAft>
                          <a:spcPts val="0"/>
                        </a:spcAft>
                        <a:buNone/>
                      </a:pPr>
                      <a:r>
                        <a:rPr lang="en-US" sz="1900"/>
                        <a:t>config</a:t>
                      </a:r>
                      <a:endParaRPr sz="1900"/>
                    </a:p>
                  </a:txBody>
                  <a:tcPr marT="121900" marB="121900" marR="121900" marL="121900"/>
                </a:tc>
                <a:tc>
                  <a:txBody>
                    <a:bodyPr/>
                    <a:lstStyle/>
                    <a:p>
                      <a:pPr indent="0" lvl="0" marL="0" rtl="0" algn="l">
                        <a:spcBef>
                          <a:spcPts val="0"/>
                        </a:spcBef>
                        <a:spcAft>
                          <a:spcPts val="0"/>
                        </a:spcAft>
                        <a:buNone/>
                      </a:pPr>
                      <a:r>
                        <a:t/>
                      </a:r>
                      <a:endParaRPr/>
                    </a:p>
                  </a:txBody>
                  <a:tcPr marT="121900" marB="121900" marR="121900" marL="121900"/>
                </a:tc>
                <a:tc>
                  <a:txBody>
                    <a:bodyPr/>
                    <a:lstStyle/>
                    <a:p>
                      <a:pPr indent="0" lvl="0" marL="0" rtl="0" algn="l">
                        <a:spcBef>
                          <a:spcPts val="0"/>
                        </a:spcBef>
                        <a:spcAft>
                          <a:spcPts val="0"/>
                        </a:spcAft>
                        <a:buNone/>
                      </a:pPr>
                      <a:r>
                        <a:t/>
                      </a:r>
                      <a:endParaRPr/>
                    </a:p>
                  </a:txBody>
                  <a:tcPr marT="121900" marB="121900" marR="121900" marL="121900">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21900" marB="121900" marR="121900" marL="121900"/>
                </a:tc>
              </a:tr>
            </a:tbl>
          </a:graphicData>
        </a:graphic>
      </p:graphicFrame>
      <p:sp>
        <p:nvSpPr>
          <p:cNvPr id="216" name="Google Shape;216;p27"/>
          <p:cNvSpPr/>
          <p:nvPr/>
        </p:nvSpPr>
        <p:spPr>
          <a:xfrm>
            <a:off x="8712000" y="2126937"/>
            <a:ext cx="1566228" cy="504687"/>
          </a:xfrm>
          <a:custGeom>
            <a:rect b="b" l="l" r="r" t="t"/>
            <a:pathLst>
              <a:path extrusionOk="0" h="15141" w="46988">
                <a:moveTo>
                  <a:pt x="46988" y="15141"/>
                </a:moveTo>
                <a:cubicBezTo>
                  <a:pt x="46137" y="11738"/>
                  <a:pt x="45795" y="7759"/>
                  <a:pt x="43314" y="5279"/>
                </a:cubicBezTo>
                <a:cubicBezTo>
                  <a:pt x="37815" y="-217"/>
                  <a:pt x="28212" y="-517"/>
                  <a:pt x="20497" y="445"/>
                </a:cubicBezTo>
                <a:cubicBezTo>
                  <a:pt x="12442" y="1450"/>
                  <a:pt x="6337" y="8522"/>
                  <a:pt x="0" y="13594"/>
                </a:cubicBezTo>
              </a:path>
            </a:pathLst>
          </a:custGeom>
          <a:noFill/>
          <a:ln cap="flat" cmpd="sng" w="9525">
            <a:solidFill>
              <a:srgbClr val="008000"/>
            </a:solidFill>
            <a:prstDash val="solid"/>
            <a:round/>
            <a:headEnd len="med" w="med" type="none"/>
            <a:tailEnd len="med" w="med" type="triangle"/>
          </a:ln>
        </p:spPr>
      </p:sp>
      <p:sp>
        <p:nvSpPr>
          <p:cNvPr id="217" name="Google Shape;217;p27"/>
          <p:cNvSpPr/>
          <p:nvPr/>
        </p:nvSpPr>
        <p:spPr>
          <a:xfrm>
            <a:off x="9221200" y="2741200"/>
            <a:ext cx="981675" cy="599418"/>
          </a:xfrm>
          <a:custGeom>
            <a:rect b="b" l="l" r="r" t="t"/>
            <a:pathLst>
              <a:path extrusionOk="0" h="17983" w="29451">
                <a:moveTo>
                  <a:pt x="29198" y="0"/>
                </a:moveTo>
                <a:cubicBezTo>
                  <a:pt x="31980" y="11087"/>
                  <a:pt x="10612" y="13736"/>
                  <a:pt x="0" y="17983"/>
                </a:cubicBezTo>
              </a:path>
            </a:pathLst>
          </a:custGeom>
          <a:noFill/>
          <a:ln cap="flat" cmpd="sng" w="9525">
            <a:solidFill>
              <a:srgbClr val="008000"/>
            </a:solidFill>
            <a:prstDash val="solid"/>
            <a:round/>
            <a:headEnd len="med" w="med" type="none"/>
            <a:tailEnd len="med" w="med" type="triangle"/>
          </a:ln>
        </p:spPr>
      </p:sp>
      <p:sp>
        <p:nvSpPr>
          <p:cNvPr id="218" name="Google Shape;218;p27"/>
          <p:cNvSpPr/>
          <p:nvPr/>
        </p:nvSpPr>
        <p:spPr>
          <a:xfrm>
            <a:off x="9002067" y="2850767"/>
            <a:ext cx="657417" cy="38666"/>
          </a:xfrm>
          <a:custGeom>
            <a:rect b="b" l="l" r="r" t="t"/>
            <a:pathLst>
              <a:path extrusionOk="0" h="1160" w="19723">
                <a:moveTo>
                  <a:pt x="0" y="0"/>
                </a:moveTo>
                <a:cubicBezTo>
                  <a:pt x="6496" y="1081"/>
                  <a:pt x="13137" y="1160"/>
                  <a:pt x="19723" y="1160"/>
                </a:cubicBezTo>
              </a:path>
            </a:pathLst>
          </a:custGeom>
          <a:noFill/>
          <a:ln cap="flat" cmpd="sng" w="19050">
            <a:solidFill>
              <a:srgbClr val="FF0000"/>
            </a:solidFill>
            <a:prstDash val="solid"/>
            <a:round/>
            <a:headEnd len="med" w="med" type="none"/>
            <a:tailEnd len="med" w="med" type="triangle"/>
          </a:ln>
        </p:spPr>
      </p:sp>
      <p:sp>
        <p:nvSpPr>
          <p:cNvPr id="219" name="Google Shape;219;p27"/>
          <p:cNvSpPr/>
          <p:nvPr/>
        </p:nvSpPr>
        <p:spPr>
          <a:xfrm>
            <a:off x="7656632" y="2889433"/>
            <a:ext cx="314125" cy="792780"/>
          </a:xfrm>
          <a:custGeom>
            <a:rect b="b" l="l" r="r" t="t"/>
            <a:pathLst>
              <a:path extrusionOk="0" h="23784" w="9424">
                <a:moveTo>
                  <a:pt x="9424" y="0"/>
                </a:moveTo>
                <a:cubicBezTo>
                  <a:pt x="4718" y="675"/>
                  <a:pt x="994" y="6152"/>
                  <a:pt x="143" y="10829"/>
                </a:cubicBezTo>
                <a:cubicBezTo>
                  <a:pt x="-740" y="15682"/>
                  <a:pt x="3351" y="20823"/>
                  <a:pt x="7297" y="23784"/>
                </a:cubicBezTo>
              </a:path>
            </a:pathLst>
          </a:custGeom>
          <a:noFill/>
          <a:ln cap="flat" cmpd="sng" w="9525">
            <a:solidFill>
              <a:srgbClr val="FF0000"/>
            </a:solidFill>
            <a:prstDash val="solid"/>
            <a:round/>
            <a:headEnd len="med" w="med" type="none"/>
            <a:tailEnd len="med" w="med" type="triangle"/>
          </a:ln>
        </p:spPr>
      </p:sp>
      <p:sp>
        <p:nvSpPr>
          <p:cNvPr id="220" name="Google Shape;220;p27"/>
          <p:cNvSpPr/>
          <p:nvPr/>
        </p:nvSpPr>
        <p:spPr>
          <a:xfrm>
            <a:off x="9027833" y="2779867"/>
            <a:ext cx="1301967" cy="992575"/>
          </a:xfrm>
          <a:custGeom>
            <a:rect b="b" l="l" r="r" t="t"/>
            <a:pathLst>
              <a:path extrusionOk="0" h="29778" w="39060">
                <a:moveTo>
                  <a:pt x="39060" y="0"/>
                </a:moveTo>
                <a:cubicBezTo>
                  <a:pt x="35840" y="16052"/>
                  <a:pt x="15886" y="25817"/>
                  <a:pt x="0" y="29778"/>
                </a:cubicBezTo>
              </a:path>
            </a:pathLst>
          </a:custGeom>
          <a:noFill/>
          <a:ln cap="flat" cmpd="sng" w="9525">
            <a:solidFill>
              <a:srgbClr val="E69138"/>
            </a:solidFill>
            <a:prstDash val="solid"/>
            <a:round/>
            <a:headEnd len="med" w="med" type="none"/>
            <a:tailEnd len="med" w="med" type="triangle"/>
          </a:ln>
        </p:spPr>
      </p:sp>
      <p:sp>
        <p:nvSpPr>
          <p:cNvPr id="221" name="Google Shape;221;p27"/>
          <p:cNvSpPr/>
          <p:nvPr/>
        </p:nvSpPr>
        <p:spPr>
          <a:xfrm>
            <a:off x="9208300" y="3875600"/>
            <a:ext cx="889478" cy="483388"/>
          </a:xfrm>
          <a:custGeom>
            <a:rect b="b" l="l" r="r" t="t"/>
            <a:pathLst>
              <a:path extrusionOk="0" h="14502" w="26685">
                <a:moveTo>
                  <a:pt x="0" y="14502"/>
                </a:moveTo>
                <a:cubicBezTo>
                  <a:pt x="3810" y="13235"/>
                  <a:pt x="8181" y="14614"/>
                  <a:pt x="11989" y="13342"/>
                </a:cubicBezTo>
                <a:cubicBezTo>
                  <a:pt x="18265" y="11246"/>
                  <a:pt x="26685" y="6616"/>
                  <a:pt x="26685" y="0"/>
                </a:cubicBezTo>
              </a:path>
            </a:pathLst>
          </a:custGeom>
          <a:noFill/>
          <a:ln cap="flat" cmpd="sng" w="38100">
            <a:solidFill>
              <a:srgbClr val="FF0000"/>
            </a:solidFill>
            <a:prstDash val="solid"/>
            <a:round/>
            <a:headEnd len="med" w="med" type="none"/>
            <a:tailEnd len="med" w="med" type="triangle"/>
          </a:ln>
        </p:spPr>
      </p:sp>
      <p:sp>
        <p:nvSpPr>
          <p:cNvPr id="222" name="Google Shape;222;p27"/>
          <p:cNvSpPr/>
          <p:nvPr/>
        </p:nvSpPr>
        <p:spPr>
          <a:xfrm>
            <a:off x="5661833" y="4320333"/>
            <a:ext cx="921677" cy="38667"/>
          </a:xfrm>
          <a:custGeom>
            <a:rect b="b" l="l" r="r" t="t"/>
            <a:pathLst>
              <a:path extrusionOk="0" h="580" w="27651">
                <a:moveTo>
                  <a:pt x="0" y="0"/>
                </a:moveTo>
                <a:cubicBezTo>
                  <a:pt x="9219" y="0"/>
                  <a:pt x="18432" y="580"/>
                  <a:pt x="27651" y="580"/>
                </a:cubicBezTo>
              </a:path>
            </a:pathLst>
          </a:custGeom>
          <a:noFill/>
          <a:ln cap="flat" cmpd="sng" w="9525">
            <a:solidFill>
              <a:srgbClr val="FF0000"/>
            </a:solidFill>
            <a:prstDash val="solid"/>
            <a:round/>
            <a:headEnd len="med" w="med" type="none"/>
            <a:tailEnd len="med" w="med" type="triangle"/>
          </a:ln>
        </p:spPr>
      </p:sp>
      <p:sp>
        <p:nvSpPr>
          <p:cNvPr id="223" name="Google Shape;223;p27"/>
          <p:cNvSpPr/>
          <p:nvPr/>
        </p:nvSpPr>
        <p:spPr>
          <a:xfrm>
            <a:off x="9240533" y="2792767"/>
            <a:ext cx="1378299" cy="1668325"/>
          </a:xfrm>
          <a:custGeom>
            <a:rect b="b" l="l" r="r" t="t"/>
            <a:pathLst>
              <a:path extrusionOk="0" h="50051" w="41350">
                <a:moveTo>
                  <a:pt x="0" y="48921"/>
                </a:moveTo>
                <a:cubicBezTo>
                  <a:pt x="12931" y="50211"/>
                  <a:pt x="31260" y="52504"/>
                  <a:pt x="38286" y="41573"/>
                </a:cubicBezTo>
                <a:cubicBezTo>
                  <a:pt x="45783" y="29910"/>
                  <a:pt x="36933" y="13865"/>
                  <a:pt x="36933" y="0"/>
                </a:cubicBezTo>
              </a:path>
            </a:pathLst>
          </a:custGeom>
          <a:noFill/>
          <a:ln cap="flat" cmpd="sng" w="76200">
            <a:solidFill>
              <a:srgbClr val="FF0000"/>
            </a:solidFill>
            <a:prstDash val="solid"/>
            <a:round/>
            <a:headEnd len="med" w="med" type="none"/>
            <a:tailEnd len="med" w="med" type="triangle"/>
          </a:ln>
        </p:spPr>
      </p:sp>
      <p:sp>
        <p:nvSpPr>
          <p:cNvPr id="224" name="Google Shape;224;p27"/>
          <p:cNvSpPr txBox="1"/>
          <p:nvPr/>
        </p:nvSpPr>
        <p:spPr>
          <a:xfrm>
            <a:off x="1336675" y="1508125"/>
            <a:ext cx="2886000" cy="4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b="1" lang="en-US">
                <a:solidFill>
                  <a:srgbClr val="0A323E"/>
                </a:solidFill>
              </a:rPr>
              <a:t>Ovisnost među paketima.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0E0D0"/>
        </a:solidFill>
      </p:bgPr>
    </p:bg>
    <p:spTree>
      <p:nvGrpSpPr>
        <p:cNvPr id="228" name="Shape 228"/>
        <p:cNvGrpSpPr/>
        <p:nvPr/>
      </p:nvGrpSpPr>
      <p:grpSpPr>
        <a:xfrm>
          <a:off x="0" y="0"/>
          <a:ext cx="0" cy="0"/>
          <a:chOff x="0" y="0"/>
          <a:chExt cx="0" cy="0"/>
        </a:xfrm>
      </p:grpSpPr>
      <p:pic>
        <p:nvPicPr>
          <p:cNvPr id="229" name="Google Shape;229;p28"/>
          <p:cNvPicPr preferRelativeResize="0"/>
          <p:nvPr/>
        </p:nvPicPr>
        <p:blipFill rotWithShape="1">
          <a:blip r:embed="rId3">
            <a:alphaModFix/>
          </a:blip>
          <a:srcRect b="3400" l="0" r="0" t="0"/>
          <a:stretch/>
        </p:blipFill>
        <p:spPr>
          <a:xfrm>
            <a:off x="-16" y="0"/>
            <a:ext cx="7099367" cy="6857997"/>
          </a:xfrm>
          <a:prstGeom prst="rect">
            <a:avLst/>
          </a:prstGeom>
          <a:noFill/>
          <a:ln>
            <a:noFill/>
          </a:ln>
        </p:spPr>
      </p:pic>
      <p:sp>
        <p:nvSpPr>
          <p:cNvPr id="230" name="Google Shape;230;p28"/>
          <p:cNvSpPr/>
          <p:nvPr/>
        </p:nvSpPr>
        <p:spPr>
          <a:xfrm>
            <a:off x="848674" y="513100"/>
            <a:ext cx="3437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rgbClr val="0A323E"/>
              </a:solidFill>
              <a:latin typeface="Libre Franklin"/>
              <a:ea typeface="Libre Franklin"/>
              <a:cs typeface="Libre Franklin"/>
              <a:sym typeface="Libre Franklin"/>
            </a:endParaRPr>
          </a:p>
        </p:txBody>
      </p:sp>
      <p:sp>
        <p:nvSpPr>
          <p:cNvPr id="231" name="Google Shape;231;p28"/>
          <p:cNvSpPr txBox="1"/>
          <p:nvPr/>
        </p:nvSpPr>
        <p:spPr>
          <a:xfrm>
            <a:off x="6327650" y="3049331"/>
            <a:ext cx="3920700" cy="215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500"/>
              <a:buFont typeface="Arial"/>
              <a:buNone/>
            </a:pPr>
            <a:r>
              <a:rPr b="1" lang="en-US" sz="5000">
                <a:solidFill>
                  <a:schemeClr val="lt1"/>
                </a:solidFill>
                <a:latin typeface="Libre Franklin"/>
                <a:ea typeface="Libre Franklin"/>
                <a:cs typeface="Libre Franklin"/>
                <a:sym typeface="Libre Franklin"/>
              </a:rPr>
              <a:t>Talk time!</a:t>
            </a:r>
            <a:br>
              <a:rPr b="1" lang="en-US" sz="2800">
                <a:solidFill>
                  <a:schemeClr val="lt1"/>
                </a:solidFill>
                <a:latin typeface="Libre Franklin"/>
                <a:ea typeface="Libre Franklin"/>
                <a:cs typeface="Libre Franklin"/>
                <a:sym typeface="Libre Franklin"/>
              </a:rPr>
            </a:br>
            <a:r>
              <a:rPr b="1" lang="en-US" sz="2800">
                <a:solidFill>
                  <a:schemeClr val="lt1"/>
                </a:solidFill>
                <a:latin typeface="Libre Franklin"/>
                <a:ea typeface="Libre Franklin"/>
                <a:cs typeface="Libre Franklin"/>
                <a:sym typeface="Libre Franklin"/>
              </a:rPr>
              <a:t>Let’s have a chat.</a:t>
            </a:r>
            <a:endParaRPr b="1" sz="2800">
              <a:solidFill>
                <a:schemeClr val="lt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9"/>
          <p:cNvPicPr preferRelativeResize="0"/>
          <p:nvPr/>
        </p:nvPicPr>
        <p:blipFill rotWithShape="1">
          <a:blip r:embed="rId3">
            <a:alphaModFix/>
          </a:blip>
          <a:srcRect b="4671" l="7397" r="11931" t="29073"/>
          <a:stretch/>
        </p:blipFill>
        <p:spPr>
          <a:xfrm>
            <a:off x="5001541" y="2092539"/>
            <a:ext cx="5908366" cy="3044569"/>
          </a:xfrm>
          <a:prstGeom prst="rect">
            <a:avLst/>
          </a:prstGeom>
          <a:noFill/>
          <a:ln>
            <a:noFill/>
          </a:ln>
        </p:spPr>
      </p:pic>
      <p:sp>
        <p:nvSpPr>
          <p:cNvPr id="238" name="Google Shape;238;p29"/>
          <p:cNvSpPr txBox="1"/>
          <p:nvPr>
            <p:ph type="ctrTitle"/>
          </p:nvPr>
        </p:nvSpPr>
        <p:spPr>
          <a:xfrm>
            <a:off x="1434483" y="2254827"/>
            <a:ext cx="6870000" cy="139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A323E"/>
              </a:buClr>
              <a:buSzPts val="3500"/>
              <a:buFont typeface="Arial"/>
              <a:buNone/>
            </a:pPr>
            <a:r>
              <a:rPr b="1" lang="en-US">
                <a:solidFill>
                  <a:srgbClr val="0A323E"/>
                </a:solidFill>
                <a:latin typeface="Libre Franklin"/>
                <a:ea typeface="Libre Franklin"/>
                <a:cs typeface="Libre Franklin"/>
                <a:sym typeface="Libre Franklin"/>
              </a:rPr>
              <a:t>Thank you!</a:t>
            </a:r>
            <a:endParaRPr>
              <a:latin typeface="Libre Franklin"/>
              <a:ea typeface="Libre Franklin"/>
              <a:cs typeface="Libre Franklin"/>
              <a:sym typeface="Libre Franklin"/>
            </a:endParaRPr>
          </a:p>
        </p:txBody>
      </p:sp>
      <p:sp>
        <p:nvSpPr>
          <p:cNvPr id="239" name="Google Shape;239;p29"/>
          <p:cNvSpPr/>
          <p:nvPr/>
        </p:nvSpPr>
        <p:spPr>
          <a:xfrm>
            <a:off x="3344644" y="3717975"/>
            <a:ext cx="2114100" cy="3285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n-US" sz="1900">
                <a:solidFill>
                  <a:srgbClr val="3EE0D1"/>
                </a:solidFill>
                <a:latin typeface="Libre Franklin SemiBold"/>
                <a:ea typeface="Libre Franklin SemiBold"/>
                <a:cs typeface="Libre Franklin SemiBold"/>
                <a:sym typeface="Libre Franklin SemiBold"/>
              </a:rPr>
              <a:t>Agency04.com </a:t>
            </a:r>
            <a:endParaRPr sz="1900">
              <a:solidFill>
                <a:srgbClr val="3EE0D1"/>
              </a:solidFill>
              <a:latin typeface="Libre Franklin SemiBold"/>
              <a:ea typeface="Libre Franklin SemiBold"/>
              <a:cs typeface="Libre Franklin SemiBold"/>
              <a:sym typeface="Libre Franklin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5"/>
          <p:cNvSpPr txBox="1"/>
          <p:nvPr>
            <p:ph type="ctrTitle"/>
          </p:nvPr>
        </p:nvSpPr>
        <p:spPr>
          <a:xfrm>
            <a:off x="2448275" y="3262500"/>
            <a:ext cx="8189400" cy="682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A323E"/>
              </a:buClr>
              <a:buSzPts val="3500"/>
              <a:buFont typeface="Arial"/>
              <a:buNone/>
            </a:pPr>
            <a:r>
              <a:rPr b="1" lang="en-US" sz="2000">
                <a:solidFill>
                  <a:schemeClr val="lt1"/>
                </a:solidFill>
                <a:latin typeface="Libre Franklin"/>
                <a:ea typeface="Libre Franklin"/>
                <a:cs typeface="Libre Franklin"/>
                <a:sym typeface="Libre Franklin"/>
              </a:rPr>
              <a:t>“A degree of interdependence between software modules” </a:t>
            </a:r>
            <a:endParaRPr b="1" sz="2000">
              <a:solidFill>
                <a:schemeClr val="lt1"/>
              </a:solidFill>
              <a:latin typeface="Libre Franklin"/>
              <a:ea typeface="Libre Franklin"/>
              <a:cs typeface="Libre Franklin"/>
              <a:sym typeface="Libre Franklin"/>
            </a:endParaRPr>
          </a:p>
        </p:txBody>
      </p:sp>
      <p:pic>
        <p:nvPicPr>
          <p:cNvPr id="103" name="Google Shape;103;p15"/>
          <p:cNvPicPr preferRelativeResize="0"/>
          <p:nvPr/>
        </p:nvPicPr>
        <p:blipFill>
          <a:blip r:embed="rId4">
            <a:alphaModFix/>
          </a:blip>
          <a:stretch>
            <a:fillRect/>
          </a:stretch>
        </p:blipFill>
        <p:spPr>
          <a:xfrm>
            <a:off x="1594242" y="1843200"/>
            <a:ext cx="1772668" cy="1267933"/>
          </a:xfrm>
          <a:prstGeom prst="rect">
            <a:avLst/>
          </a:prstGeom>
          <a:noFill/>
          <a:ln>
            <a:noFill/>
          </a:ln>
        </p:spPr>
      </p:pic>
      <p:sp>
        <p:nvSpPr>
          <p:cNvPr id="104" name="Google Shape;104;p15"/>
          <p:cNvSpPr txBox="1"/>
          <p:nvPr>
            <p:ph type="ctrTitle"/>
          </p:nvPr>
        </p:nvSpPr>
        <p:spPr>
          <a:xfrm>
            <a:off x="2270475" y="4549450"/>
            <a:ext cx="8189400" cy="2076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lt1"/>
              </a:buClr>
              <a:buSzPts val="1200"/>
              <a:buFont typeface="Libre Franklin ExtraBold"/>
              <a:buChar char="-"/>
            </a:pPr>
            <a:r>
              <a:rPr lang="en-US" sz="1200">
                <a:solidFill>
                  <a:schemeClr val="lt1"/>
                </a:solidFill>
                <a:latin typeface="Libre Franklin ExtraBold"/>
                <a:ea typeface="Libre Franklin ExtraBold"/>
                <a:cs typeface="Libre Franklin ExtraBold"/>
                <a:sym typeface="Libre Franklin ExtraBold"/>
              </a:rPr>
              <a:t>Wikipedia</a:t>
            </a:r>
            <a:endParaRPr sz="1200">
              <a:solidFill>
                <a:schemeClr val="lt1"/>
              </a:solidFill>
              <a:latin typeface="Libre Franklin ExtraBold"/>
              <a:ea typeface="Libre Franklin ExtraBold"/>
              <a:cs typeface="Libre Franklin ExtraBold"/>
              <a:sym typeface="Libre Franklin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nvSpPr>
        <p:spPr>
          <a:xfrm>
            <a:off x="1336675" y="605993"/>
            <a:ext cx="6296700" cy="84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lang="en-US">
                <a:solidFill>
                  <a:srgbClr val="0A323E"/>
                </a:solidFill>
                <a:latin typeface="Libre Franklin Black"/>
                <a:ea typeface="Libre Franklin Black"/>
                <a:cs typeface="Libre Franklin Black"/>
                <a:sym typeface="Libre Franklin Black"/>
              </a:rPr>
              <a:t>Good.</a:t>
            </a:r>
            <a:r>
              <a:rPr b="1" lang="en-US">
                <a:solidFill>
                  <a:srgbClr val="0A323E"/>
                </a:solidFill>
              </a:rPr>
              <a:t> Loose coupling, </a:t>
            </a:r>
            <a:endParaRPr b="1">
              <a:solidFill>
                <a:srgbClr val="0A323E"/>
              </a:solidFill>
            </a:endParaRPr>
          </a:p>
          <a:p>
            <a:pPr indent="0" lvl="0" marL="0" marR="0" rtl="0" algn="l">
              <a:lnSpc>
                <a:spcPct val="100000"/>
              </a:lnSpc>
              <a:spcBef>
                <a:spcPts val="400"/>
              </a:spcBef>
              <a:spcAft>
                <a:spcPts val="0"/>
              </a:spcAft>
              <a:buClr>
                <a:srgbClr val="000000"/>
              </a:buClr>
              <a:buSzPts val="1400"/>
              <a:buFont typeface="Arial"/>
              <a:buNone/>
            </a:pPr>
            <a:r>
              <a:rPr b="1" lang="en-US">
                <a:solidFill>
                  <a:srgbClr val="0A323E"/>
                </a:solidFill>
              </a:rPr>
              <a:t>high cohesion.</a:t>
            </a:r>
            <a:endParaRPr b="0" i="0" sz="1400" u="none" cap="none" strike="noStrike">
              <a:solidFill>
                <a:srgbClr val="000000"/>
              </a:solidFill>
              <a:latin typeface="Arial"/>
              <a:ea typeface="Arial"/>
              <a:cs typeface="Arial"/>
              <a:sym typeface="Arial"/>
            </a:endParaRPr>
          </a:p>
        </p:txBody>
      </p:sp>
      <p:sp>
        <p:nvSpPr>
          <p:cNvPr id="110" name="Google Shape;110;p16"/>
          <p:cNvSpPr txBox="1"/>
          <p:nvPr/>
        </p:nvSpPr>
        <p:spPr>
          <a:xfrm>
            <a:off x="1336675" y="6248207"/>
            <a:ext cx="392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Coupling &amp; Cohesion</a:t>
            </a:r>
            <a:endParaRPr b="0" i="0" sz="1400" u="none" cap="none" strike="noStrike">
              <a:solidFill>
                <a:srgbClr val="40E0D0"/>
              </a:solidFill>
              <a:latin typeface="Arial"/>
              <a:ea typeface="Arial"/>
              <a:cs typeface="Arial"/>
              <a:sym typeface="Arial"/>
            </a:endParaRPr>
          </a:p>
        </p:txBody>
      </p:sp>
      <p:pic>
        <p:nvPicPr>
          <p:cNvPr id="111" name="Google Shape;111;p16"/>
          <p:cNvPicPr preferRelativeResize="0"/>
          <p:nvPr/>
        </p:nvPicPr>
        <p:blipFill rotWithShape="1">
          <a:blip r:embed="rId3">
            <a:alphaModFix/>
          </a:blip>
          <a:srcRect b="56648" l="0" r="0" t="0"/>
          <a:stretch/>
        </p:blipFill>
        <p:spPr>
          <a:xfrm>
            <a:off x="4527825" y="685025"/>
            <a:ext cx="5906400" cy="2229825"/>
          </a:xfrm>
          <a:prstGeom prst="rect">
            <a:avLst/>
          </a:prstGeom>
          <a:noFill/>
          <a:ln>
            <a:noFill/>
          </a:ln>
        </p:spPr>
      </p:pic>
      <p:pic>
        <p:nvPicPr>
          <p:cNvPr id="112" name="Google Shape;112;p16"/>
          <p:cNvPicPr preferRelativeResize="0"/>
          <p:nvPr/>
        </p:nvPicPr>
        <p:blipFill rotWithShape="1">
          <a:blip r:embed="rId3">
            <a:alphaModFix/>
          </a:blip>
          <a:srcRect b="6038" l="0" r="0" t="50609"/>
          <a:stretch/>
        </p:blipFill>
        <p:spPr>
          <a:xfrm>
            <a:off x="4527825" y="3676850"/>
            <a:ext cx="5906400" cy="2229825"/>
          </a:xfrm>
          <a:prstGeom prst="rect">
            <a:avLst/>
          </a:prstGeom>
          <a:noFill/>
          <a:ln>
            <a:noFill/>
          </a:ln>
        </p:spPr>
      </p:pic>
      <p:sp>
        <p:nvSpPr>
          <p:cNvPr id="113" name="Google Shape;113;p16"/>
          <p:cNvSpPr txBox="1"/>
          <p:nvPr/>
        </p:nvSpPr>
        <p:spPr>
          <a:xfrm>
            <a:off x="1336675" y="3754730"/>
            <a:ext cx="6296700" cy="84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SzPts val="1400"/>
              <a:buFont typeface="Arial"/>
              <a:buNone/>
            </a:pPr>
            <a:r>
              <a:rPr lang="en-US">
                <a:solidFill>
                  <a:srgbClr val="0A323E"/>
                </a:solidFill>
                <a:latin typeface="Libre Franklin Black"/>
                <a:ea typeface="Libre Franklin Black"/>
                <a:cs typeface="Libre Franklin Black"/>
                <a:sym typeface="Libre Franklin Black"/>
              </a:rPr>
              <a:t>Bad</a:t>
            </a:r>
            <a:r>
              <a:rPr lang="en-US">
                <a:solidFill>
                  <a:srgbClr val="0A323E"/>
                </a:solidFill>
                <a:latin typeface="Libre Franklin Black"/>
                <a:ea typeface="Libre Franklin Black"/>
                <a:cs typeface="Libre Franklin Black"/>
                <a:sym typeface="Libre Franklin Black"/>
              </a:rPr>
              <a:t>.</a:t>
            </a:r>
            <a:r>
              <a:rPr b="1" lang="en-US">
                <a:solidFill>
                  <a:srgbClr val="0A323E"/>
                </a:solidFill>
              </a:rPr>
              <a:t> High coupling, </a:t>
            </a:r>
            <a:endParaRPr b="1">
              <a:solidFill>
                <a:srgbClr val="0A323E"/>
              </a:solidFill>
            </a:endParaRPr>
          </a:p>
          <a:p>
            <a:pPr indent="0" lvl="0" marL="0" marR="0" rtl="0" algn="l">
              <a:lnSpc>
                <a:spcPct val="100000"/>
              </a:lnSpc>
              <a:spcBef>
                <a:spcPts val="400"/>
              </a:spcBef>
              <a:spcAft>
                <a:spcPts val="0"/>
              </a:spcAft>
              <a:buClr>
                <a:srgbClr val="000000"/>
              </a:buClr>
              <a:buSzPts val="1400"/>
              <a:buFont typeface="Arial"/>
              <a:buNone/>
            </a:pPr>
            <a:r>
              <a:rPr b="1" lang="en-US">
                <a:solidFill>
                  <a:srgbClr val="0A323E"/>
                </a:solidFill>
              </a:rPr>
              <a:t>low cohesion.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7"/>
          <p:cNvPicPr preferRelativeResize="0"/>
          <p:nvPr/>
        </p:nvPicPr>
        <p:blipFill rotWithShape="1">
          <a:blip r:embed="rId3">
            <a:alphaModFix/>
          </a:blip>
          <a:srcRect b="0" l="128" r="28381" t="0"/>
          <a:stretch/>
        </p:blipFill>
        <p:spPr>
          <a:xfrm>
            <a:off x="4832099" y="-1862"/>
            <a:ext cx="7359898" cy="6861725"/>
          </a:xfrm>
          <a:prstGeom prst="rect">
            <a:avLst/>
          </a:prstGeom>
          <a:noFill/>
          <a:ln>
            <a:noFill/>
          </a:ln>
        </p:spPr>
      </p:pic>
      <p:sp>
        <p:nvSpPr>
          <p:cNvPr id="119" name="Google Shape;119;p17"/>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Vrste couplinga</a:t>
            </a:r>
            <a:endParaRPr b="1" i="0" sz="1200" u="none" cap="none" strike="noStrike">
              <a:solidFill>
                <a:srgbClr val="40E0D0"/>
              </a:solidFill>
              <a:latin typeface="Arial"/>
              <a:ea typeface="Arial"/>
              <a:cs typeface="Arial"/>
              <a:sym typeface="Arial"/>
            </a:endParaRPr>
          </a:p>
        </p:txBody>
      </p:sp>
      <p:sp>
        <p:nvSpPr>
          <p:cNvPr id="120" name="Google Shape;120;p17"/>
          <p:cNvSpPr/>
          <p:nvPr/>
        </p:nvSpPr>
        <p:spPr>
          <a:xfrm>
            <a:off x="499787" y="1290000"/>
            <a:ext cx="3705600" cy="2924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400"/>
              </a:spcBef>
              <a:spcAft>
                <a:spcPts val="0"/>
              </a:spcAft>
              <a:buClr>
                <a:srgbClr val="000000"/>
              </a:buClr>
              <a:buSzPts val="1600"/>
              <a:buFont typeface="Arial"/>
              <a:buNone/>
            </a:pPr>
            <a:r>
              <a:t/>
            </a:r>
            <a:endParaRPr b="1" sz="1600">
              <a:solidFill>
                <a:srgbClr val="0A323E"/>
              </a:solidFill>
            </a:endParaRPr>
          </a:p>
          <a:p>
            <a:pPr indent="-330200" lvl="0" marL="457200" marR="0" rtl="0" algn="l">
              <a:lnSpc>
                <a:spcPct val="115000"/>
              </a:lnSpc>
              <a:spcBef>
                <a:spcPts val="400"/>
              </a:spcBef>
              <a:spcAft>
                <a:spcPts val="0"/>
              </a:spcAft>
              <a:buClr>
                <a:srgbClr val="0A323E"/>
              </a:buClr>
              <a:buSzPts val="1600"/>
              <a:buChar char="●"/>
            </a:pPr>
            <a:r>
              <a:rPr lang="en-US" sz="1600">
                <a:solidFill>
                  <a:srgbClr val="0A323E"/>
                </a:solidFill>
              </a:rPr>
              <a:t>Poziv metode</a:t>
            </a:r>
            <a:endParaRPr sz="1600">
              <a:solidFill>
                <a:srgbClr val="0A323E"/>
              </a:solidFill>
            </a:endParaRPr>
          </a:p>
          <a:p>
            <a:pPr indent="-330200" lvl="0" marL="457200" marR="0" rtl="0" algn="l">
              <a:lnSpc>
                <a:spcPct val="115000"/>
              </a:lnSpc>
              <a:spcBef>
                <a:spcPts val="0"/>
              </a:spcBef>
              <a:spcAft>
                <a:spcPts val="0"/>
              </a:spcAft>
              <a:buClr>
                <a:srgbClr val="0A323E"/>
              </a:buClr>
              <a:buSzPts val="1600"/>
              <a:buChar char="●"/>
            </a:pPr>
            <a:r>
              <a:rPr lang="en-US" sz="1600">
                <a:solidFill>
                  <a:srgbClr val="0A323E"/>
                </a:solidFill>
              </a:rPr>
              <a:t>Globalna varijabla</a:t>
            </a:r>
            <a:endParaRPr sz="1600">
              <a:solidFill>
                <a:srgbClr val="0A323E"/>
              </a:solidFill>
            </a:endParaRPr>
          </a:p>
          <a:p>
            <a:pPr indent="-330200" lvl="0" marL="457200" marR="0" rtl="0" algn="l">
              <a:lnSpc>
                <a:spcPct val="115000"/>
              </a:lnSpc>
              <a:spcBef>
                <a:spcPts val="0"/>
              </a:spcBef>
              <a:spcAft>
                <a:spcPts val="0"/>
              </a:spcAft>
              <a:buClr>
                <a:srgbClr val="0A323E"/>
              </a:buClr>
              <a:buSzPts val="1600"/>
              <a:buChar char="●"/>
            </a:pPr>
            <a:r>
              <a:rPr lang="en-US" sz="1600">
                <a:solidFill>
                  <a:srgbClr val="0A323E"/>
                </a:solidFill>
              </a:rPr>
              <a:t>Lokalna varijabla </a:t>
            </a:r>
            <a:endParaRPr sz="1600">
              <a:solidFill>
                <a:srgbClr val="0A323E"/>
              </a:solidFill>
            </a:endParaRPr>
          </a:p>
          <a:p>
            <a:pPr indent="-330200" lvl="0" marL="457200" marR="0" rtl="0" algn="l">
              <a:lnSpc>
                <a:spcPct val="115000"/>
              </a:lnSpc>
              <a:spcBef>
                <a:spcPts val="0"/>
              </a:spcBef>
              <a:spcAft>
                <a:spcPts val="0"/>
              </a:spcAft>
              <a:buClr>
                <a:srgbClr val="0A323E"/>
              </a:buClr>
              <a:buSzPts val="1600"/>
              <a:buChar char="●"/>
            </a:pPr>
            <a:r>
              <a:rPr lang="en-US" sz="1600">
                <a:solidFill>
                  <a:srgbClr val="0A323E"/>
                </a:solidFill>
              </a:rPr>
              <a:t>Statički import </a:t>
            </a:r>
            <a:endParaRPr sz="1600">
              <a:solidFill>
                <a:srgbClr val="0A323E"/>
              </a:solidFill>
            </a:endParaRPr>
          </a:p>
          <a:p>
            <a:pPr indent="-330200" lvl="0" marL="457200" marR="0" rtl="0" algn="l">
              <a:lnSpc>
                <a:spcPct val="115000"/>
              </a:lnSpc>
              <a:spcBef>
                <a:spcPts val="0"/>
              </a:spcBef>
              <a:spcAft>
                <a:spcPts val="0"/>
              </a:spcAft>
              <a:buClr>
                <a:srgbClr val="0A323E"/>
              </a:buClr>
              <a:buSzPts val="1600"/>
              <a:buChar char="●"/>
            </a:pPr>
            <a:r>
              <a:rPr lang="en-US" sz="1600">
                <a:solidFill>
                  <a:srgbClr val="0A323E"/>
                </a:solidFill>
              </a:rPr>
              <a:t>Dependency (pom.xml, gradle.build, package.json …) </a:t>
            </a:r>
            <a:endParaRPr sz="1600">
              <a:solidFill>
                <a:srgbClr val="0A323E"/>
              </a:solidFill>
            </a:endParaRPr>
          </a:p>
          <a:p>
            <a:pPr indent="-330200" lvl="0" marL="457200" marR="0" rtl="0" algn="l">
              <a:lnSpc>
                <a:spcPct val="115000"/>
              </a:lnSpc>
              <a:spcBef>
                <a:spcPts val="0"/>
              </a:spcBef>
              <a:spcAft>
                <a:spcPts val="0"/>
              </a:spcAft>
              <a:buClr>
                <a:srgbClr val="0A323E"/>
              </a:buClr>
              <a:buSzPts val="1600"/>
              <a:buChar char="●"/>
            </a:pPr>
            <a:r>
              <a:rPr lang="en-US" sz="1600">
                <a:solidFill>
                  <a:srgbClr val="0A323E"/>
                </a:solidFill>
              </a:rPr>
              <a:t>Library, framework </a:t>
            </a:r>
            <a:endParaRPr sz="1600">
              <a:solidFill>
                <a:srgbClr val="0A323E"/>
              </a:solidFill>
            </a:endParaRPr>
          </a:p>
          <a:p>
            <a:pPr indent="-330200" lvl="1" marL="914400" marR="0" rtl="0" algn="l">
              <a:lnSpc>
                <a:spcPct val="115000"/>
              </a:lnSpc>
              <a:spcBef>
                <a:spcPts val="0"/>
              </a:spcBef>
              <a:spcAft>
                <a:spcPts val="0"/>
              </a:spcAft>
              <a:buClr>
                <a:srgbClr val="0A323E"/>
              </a:buClr>
              <a:buSzPts val="1600"/>
              <a:buChar char="○"/>
            </a:pPr>
            <a:r>
              <a:rPr lang="en-US" sz="1600">
                <a:solidFill>
                  <a:srgbClr val="0A323E"/>
                </a:solidFill>
              </a:rPr>
              <a:t>Vezanost za točno određeni framework. </a:t>
            </a:r>
            <a:endParaRPr sz="1600">
              <a:solidFill>
                <a:srgbClr val="0A323E"/>
              </a:solidFill>
            </a:endParaRPr>
          </a:p>
          <a:p>
            <a:pPr indent="-330200" lvl="1" marL="914400" marR="0" rtl="0" algn="l">
              <a:lnSpc>
                <a:spcPct val="115000"/>
              </a:lnSpc>
              <a:spcBef>
                <a:spcPts val="0"/>
              </a:spcBef>
              <a:spcAft>
                <a:spcPts val="0"/>
              </a:spcAft>
              <a:buClr>
                <a:srgbClr val="0A323E"/>
              </a:buClr>
              <a:buSzPts val="1600"/>
              <a:buChar char="○"/>
            </a:pPr>
            <a:r>
              <a:rPr lang="en-US" sz="1600">
                <a:solidFill>
                  <a:srgbClr val="0A323E"/>
                </a:solidFill>
              </a:rPr>
              <a:t>Vezanost za design pattern. </a:t>
            </a:r>
            <a:endParaRPr sz="1600">
              <a:solidFill>
                <a:srgbClr val="0A323E"/>
              </a:solidFill>
            </a:endParaRPr>
          </a:p>
          <a:p>
            <a:pPr indent="-330200" lvl="1" marL="914400" marR="0" rtl="0" algn="l">
              <a:lnSpc>
                <a:spcPct val="115000"/>
              </a:lnSpc>
              <a:spcBef>
                <a:spcPts val="0"/>
              </a:spcBef>
              <a:spcAft>
                <a:spcPts val="0"/>
              </a:spcAft>
              <a:buClr>
                <a:srgbClr val="0A323E"/>
              </a:buClr>
              <a:buSzPts val="1600"/>
              <a:buChar char="○"/>
            </a:pPr>
            <a:r>
              <a:rPr lang="en-US" sz="1600">
                <a:solidFill>
                  <a:srgbClr val="0A323E"/>
                </a:solidFill>
              </a:rPr>
              <a:t>Vezanost za specifikaciju.</a:t>
            </a:r>
            <a:endParaRPr sz="1600">
              <a:solidFill>
                <a:srgbClr val="0A323E"/>
              </a:solidFill>
            </a:endParaRPr>
          </a:p>
          <a:p>
            <a:pPr indent="0" lvl="0" marL="0" marR="0" rtl="0" algn="l">
              <a:lnSpc>
                <a:spcPct val="115000"/>
              </a:lnSpc>
              <a:spcBef>
                <a:spcPts val="400"/>
              </a:spcBef>
              <a:spcAft>
                <a:spcPts val="0"/>
              </a:spcAft>
              <a:buClr>
                <a:srgbClr val="000000"/>
              </a:buClr>
              <a:buSzPts val="1600"/>
              <a:buFont typeface="Arial"/>
              <a:buNone/>
            </a:pPr>
            <a:r>
              <a:t/>
            </a:r>
            <a:endParaRPr sz="1600">
              <a:solidFill>
                <a:srgbClr val="0A323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Vrebajući</a:t>
            </a:r>
            <a:r>
              <a:rPr b="1" lang="en-US" sz="1200">
                <a:solidFill>
                  <a:srgbClr val="40E0D0"/>
                </a:solidFill>
              </a:rPr>
              <a:t> coupling</a:t>
            </a:r>
            <a:endParaRPr b="1" sz="1200">
              <a:solidFill>
                <a:srgbClr val="40E0D0"/>
              </a:solidFill>
            </a:endParaRPr>
          </a:p>
          <a:p>
            <a:pPr indent="0" lvl="0" marL="0" marR="0" rtl="0" algn="l">
              <a:lnSpc>
                <a:spcPct val="100000"/>
              </a:lnSpc>
              <a:spcBef>
                <a:spcPts val="0"/>
              </a:spcBef>
              <a:spcAft>
                <a:spcPts val="0"/>
              </a:spcAft>
              <a:buClr>
                <a:srgbClr val="000000"/>
              </a:buClr>
              <a:buSzPts val="1200"/>
              <a:buFont typeface="Arial"/>
              <a:buNone/>
            </a:pPr>
            <a:r>
              <a:t/>
            </a:r>
            <a:endParaRPr b="1" sz="1200">
              <a:solidFill>
                <a:srgbClr val="40E0D0"/>
              </a:solidFill>
            </a:endParaRPr>
          </a:p>
        </p:txBody>
      </p:sp>
      <p:sp>
        <p:nvSpPr>
          <p:cNvPr id="126" name="Google Shape;126;p18"/>
          <p:cNvSpPr/>
          <p:nvPr/>
        </p:nvSpPr>
        <p:spPr>
          <a:xfrm>
            <a:off x="7913225" y="1266150"/>
            <a:ext cx="3780900" cy="491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A323E"/>
                </a:solidFill>
              </a:rPr>
              <a:t>Tranzitivni dependency</a:t>
            </a:r>
            <a:br>
              <a:rPr b="1" lang="en-US" sz="1600">
                <a:solidFill>
                  <a:srgbClr val="0A323E"/>
                </a:solidFill>
              </a:rPr>
            </a:br>
            <a:endParaRPr b="1"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b="1" lang="en-US" sz="1600">
                <a:solidFill>
                  <a:srgbClr val="0A323E"/>
                </a:solidFill>
              </a:rPr>
              <a:t>Gradle </a:t>
            </a:r>
            <a:r>
              <a:rPr lang="en-US" sz="1600">
                <a:solidFill>
                  <a:srgbClr val="0A323E"/>
                </a:solidFill>
              </a:rPr>
              <a:t>implementation vs api</a:t>
            </a:r>
            <a:endParaRPr sz="1600">
              <a:solidFill>
                <a:srgbClr val="0A323E"/>
              </a:solidFill>
            </a:endParaRPr>
          </a:p>
          <a:p>
            <a:pPr indent="0" lvl="0" marL="0" marR="0" rtl="0" algn="l">
              <a:lnSpc>
                <a:spcPct val="100000"/>
              </a:lnSpc>
              <a:spcBef>
                <a:spcPts val="0"/>
              </a:spcBef>
              <a:spcAft>
                <a:spcPts val="0"/>
              </a:spcAft>
              <a:buClr>
                <a:srgbClr val="000000"/>
              </a:buClr>
              <a:buSzPts val="1600"/>
              <a:buFont typeface="Arial"/>
              <a:buNone/>
            </a:pPr>
            <a:br>
              <a:rPr b="1" lang="en-US" sz="1600">
                <a:solidFill>
                  <a:srgbClr val="0A323E"/>
                </a:solidFill>
              </a:rPr>
            </a:br>
            <a:r>
              <a:rPr b="1" lang="en-US" sz="1600">
                <a:solidFill>
                  <a:srgbClr val="0A323E"/>
                </a:solidFill>
              </a:rPr>
              <a:t>Polimorfizam.</a:t>
            </a:r>
            <a:br>
              <a:rPr b="1" lang="en-US" sz="1600">
                <a:solidFill>
                  <a:srgbClr val="0A323E"/>
                </a:solidFill>
              </a:rPr>
            </a:br>
            <a:endParaRPr b="1" sz="1500">
              <a:solidFill>
                <a:srgbClr val="0A323E"/>
              </a:solidFill>
            </a:endParaRPr>
          </a:p>
          <a:p>
            <a:pPr indent="-323850" lvl="0" marL="457200" marR="0" rtl="0" algn="l">
              <a:lnSpc>
                <a:spcPct val="100000"/>
              </a:lnSpc>
              <a:spcBef>
                <a:spcPts val="1200"/>
              </a:spcBef>
              <a:spcAft>
                <a:spcPts val="0"/>
              </a:spcAft>
              <a:buClr>
                <a:srgbClr val="0A323E"/>
              </a:buClr>
              <a:buSzPts val="1500"/>
              <a:buChar char="●"/>
            </a:pPr>
            <a:r>
              <a:rPr lang="en-US" sz="1500">
                <a:solidFill>
                  <a:srgbClr val="0A323E"/>
                </a:solidFill>
              </a:rPr>
              <a:t>Potencijal za korištenje protected metoda i fieldova. </a:t>
            </a:r>
            <a:br>
              <a:rPr lang="en-US" sz="1500">
                <a:solidFill>
                  <a:srgbClr val="0A323E"/>
                </a:solidFill>
              </a:rPr>
            </a:br>
            <a:endParaRPr sz="1500">
              <a:solidFill>
                <a:srgbClr val="0A323E"/>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Base klasa ima moć prisiliti naslijeđenu klasu da se mijenja.</a:t>
            </a:r>
            <a:br>
              <a:rPr lang="en-US" sz="1500">
                <a:solidFill>
                  <a:srgbClr val="0A323E"/>
                </a:solidFill>
              </a:rPr>
            </a:br>
            <a:endParaRPr sz="1500">
              <a:solidFill>
                <a:srgbClr val="0A323E"/>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“Prefer composition over inheritance”. </a:t>
            </a:r>
            <a:br>
              <a:rPr lang="en-US" sz="1500">
                <a:solidFill>
                  <a:srgbClr val="0A323E"/>
                </a:solidFill>
              </a:rPr>
            </a:br>
            <a:endParaRPr sz="1500">
              <a:solidFill>
                <a:srgbClr val="0A323E"/>
              </a:solidFill>
            </a:endParaRPr>
          </a:p>
          <a:p>
            <a:pPr indent="-323850" lvl="0" marL="457200" marR="0" rtl="0" algn="l">
              <a:lnSpc>
                <a:spcPct val="100000"/>
              </a:lnSpc>
              <a:spcBef>
                <a:spcPts val="0"/>
              </a:spcBef>
              <a:spcAft>
                <a:spcPts val="0"/>
              </a:spcAft>
              <a:buClr>
                <a:srgbClr val="0A323E"/>
              </a:buClr>
              <a:buSzPts val="1500"/>
              <a:buChar char="●"/>
            </a:pPr>
            <a:r>
              <a:rPr lang="en-US" sz="1500">
                <a:solidFill>
                  <a:srgbClr val="0A323E"/>
                </a:solidFill>
              </a:rPr>
              <a:t>Base klasa ima svoje importe i svoj level couplings s ostatkom sustava.</a:t>
            </a:r>
            <a:endParaRPr sz="1500">
              <a:solidFill>
                <a:srgbClr val="0A323E"/>
              </a:solidFill>
            </a:endParaRPr>
          </a:p>
        </p:txBody>
      </p:sp>
      <p:pic>
        <p:nvPicPr>
          <p:cNvPr id="127" name="Google Shape;127;p18"/>
          <p:cNvPicPr preferRelativeResize="0"/>
          <p:nvPr/>
        </p:nvPicPr>
        <p:blipFill rotWithShape="1">
          <a:blip r:embed="rId3">
            <a:alphaModFix amt="22000"/>
          </a:blip>
          <a:srcRect b="-12" l="0" r="44199" t="58378"/>
          <a:stretch/>
        </p:blipFill>
        <p:spPr>
          <a:xfrm>
            <a:off x="-1" y="-1862"/>
            <a:ext cx="7359897" cy="6861727"/>
          </a:xfrm>
          <a:prstGeom prst="rect">
            <a:avLst/>
          </a:prstGeom>
          <a:noFill/>
          <a:ln>
            <a:noFill/>
          </a:ln>
        </p:spPr>
      </p:pic>
      <p:sp>
        <p:nvSpPr>
          <p:cNvPr id="128" name="Google Shape;128;p18"/>
          <p:cNvSpPr/>
          <p:nvPr/>
        </p:nvSpPr>
        <p:spPr>
          <a:xfrm>
            <a:off x="321375" y="2974644"/>
            <a:ext cx="1219500" cy="519300"/>
          </a:xfrm>
          <a:prstGeom prst="roundRect">
            <a:avLst>
              <a:gd fmla="val 16667" name="adj"/>
            </a:avLst>
          </a:prstGeom>
          <a:solidFill>
            <a:srgbClr val="40E0D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Libre Franklin"/>
                <a:ea typeface="Libre Franklin"/>
                <a:cs typeface="Libre Franklin"/>
                <a:sym typeface="Libre Franklin"/>
              </a:rPr>
              <a:t>A</a:t>
            </a:r>
            <a:endParaRPr b="1">
              <a:solidFill>
                <a:schemeClr val="lt1"/>
              </a:solidFill>
              <a:latin typeface="Libre Franklin"/>
              <a:ea typeface="Libre Franklin"/>
              <a:cs typeface="Libre Franklin"/>
              <a:sym typeface="Libre Franklin"/>
            </a:endParaRPr>
          </a:p>
        </p:txBody>
      </p:sp>
      <p:sp>
        <p:nvSpPr>
          <p:cNvPr id="129" name="Google Shape;129;p18"/>
          <p:cNvSpPr/>
          <p:nvPr/>
        </p:nvSpPr>
        <p:spPr>
          <a:xfrm>
            <a:off x="2846286" y="2943200"/>
            <a:ext cx="1392300" cy="550500"/>
          </a:xfrm>
          <a:prstGeom prst="roundRect">
            <a:avLst>
              <a:gd fmla="val 16667" name="adj"/>
            </a:avLst>
          </a:prstGeom>
          <a:solidFill>
            <a:srgbClr val="40E0D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Libre Franklin"/>
                <a:ea typeface="Libre Franklin"/>
                <a:cs typeface="Libre Franklin"/>
                <a:sym typeface="Libre Franklin"/>
              </a:rPr>
              <a:t>B</a:t>
            </a:r>
            <a:endParaRPr b="1">
              <a:solidFill>
                <a:schemeClr val="lt1"/>
              </a:solidFill>
              <a:latin typeface="Libre Franklin"/>
              <a:ea typeface="Libre Franklin"/>
              <a:cs typeface="Libre Franklin"/>
              <a:sym typeface="Libre Franklin"/>
            </a:endParaRPr>
          </a:p>
        </p:txBody>
      </p:sp>
      <p:sp>
        <p:nvSpPr>
          <p:cNvPr id="130" name="Google Shape;130;p18"/>
          <p:cNvSpPr/>
          <p:nvPr/>
        </p:nvSpPr>
        <p:spPr>
          <a:xfrm>
            <a:off x="5418384" y="2958902"/>
            <a:ext cx="1620000" cy="519300"/>
          </a:xfrm>
          <a:prstGeom prst="roundRect">
            <a:avLst>
              <a:gd fmla="val 16667" name="adj"/>
            </a:avLst>
          </a:prstGeom>
          <a:solidFill>
            <a:srgbClr val="40E0D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Libre Franklin"/>
                <a:ea typeface="Libre Franklin"/>
                <a:cs typeface="Libre Franklin"/>
                <a:sym typeface="Libre Franklin"/>
              </a:rPr>
              <a:t>C</a:t>
            </a:r>
            <a:endParaRPr b="1">
              <a:solidFill>
                <a:schemeClr val="lt1"/>
              </a:solidFill>
              <a:latin typeface="Libre Franklin"/>
              <a:ea typeface="Libre Franklin"/>
              <a:cs typeface="Libre Franklin"/>
              <a:sym typeface="Libre Franklin"/>
            </a:endParaRPr>
          </a:p>
        </p:txBody>
      </p:sp>
      <p:cxnSp>
        <p:nvCxnSpPr>
          <p:cNvPr id="131" name="Google Shape;131;p18"/>
          <p:cNvCxnSpPr>
            <a:stCxn id="128" idx="3"/>
            <a:endCxn id="129" idx="1"/>
          </p:cNvCxnSpPr>
          <p:nvPr/>
        </p:nvCxnSpPr>
        <p:spPr>
          <a:xfrm flipH="1" rot="10800000">
            <a:off x="1540875" y="3218394"/>
            <a:ext cx="1305300" cy="15900"/>
          </a:xfrm>
          <a:prstGeom prst="straightConnector1">
            <a:avLst/>
          </a:prstGeom>
          <a:noFill/>
          <a:ln cap="flat" cmpd="sng" w="9525">
            <a:solidFill>
              <a:srgbClr val="40E0D0"/>
            </a:solidFill>
            <a:prstDash val="solid"/>
            <a:round/>
            <a:headEnd len="med" w="med" type="none"/>
            <a:tailEnd len="med" w="med" type="triangle"/>
          </a:ln>
        </p:spPr>
      </p:cxnSp>
      <p:cxnSp>
        <p:nvCxnSpPr>
          <p:cNvPr id="132" name="Google Shape;132;p18"/>
          <p:cNvCxnSpPr>
            <a:stCxn id="129" idx="3"/>
            <a:endCxn id="130" idx="1"/>
          </p:cNvCxnSpPr>
          <p:nvPr/>
        </p:nvCxnSpPr>
        <p:spPr>
          <a:xfrm>
            <a:off x="4238586" y="3218450"/>
            <a:ext cx="1179900" cy="0"/>
          </a:xfrm>
          <a:prstGeom prst="straightConnector1">
            <a:avLst/>
          </a:prstGeom>
          <a:noFill/>
          <a:ln cap="flat" cmpd="sng" w="9525">
            <a:solidFill>
              <a:srgbClr val="40E0D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b="0" l="7862" r="7870" t="0"/>
          <a:stretch/>
        </p:blipFill>
        <p:spPr>
          <a:xfrm>
            <a:off x="4832099" y="-1862"/>
            <a:ext cx="7359898" cy="6861725"/>
          </a:xfrm>
          <a:prstGeom prst="rect">
            <a:avLst/>
          </a:prstGeom>
          <a:noFill/>
          <a:ln>
            <a:noFill/>
          </a:ln>
        </p:spPr>
      </p:pic>
      <p:sp>
        <p:nvSpPr>
          <p:cNvPr id="138" name="Google Shape;138;p19"/>
          <p:cNvSpPr/>
          <p:nvPr/>
        </p:nvSpPr>
        <p:spPr>
          <a:xfrm>
            <a:off x="620081" y="513088"/>
            <a:ext cx="3128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40E0D0"/>
                </a:solidFill>
              </a:rPr>
              <a:t>Jedva vidljivi ili nevidljivi coupling </a:t>
            </a:r>
            <a:endParaRPr b="1" i="0" sz="1200" u="none" cap="none" strike="noStrike">
              <a:solidFill>
                <a:srgbClr val="40E0D0"/>
              </a:solidFill>
              <a:latin typeface="Arial"/>
              <a:ea typeface="Arial"/>
              <a:cs typeface="Arial"/>
              <a:sym typeface="Arial"/>
            </a:endParaRPr>
          </a:p>
        </p:txBody>
      </p:sp>
      <p:sp>
        <p:nvSpPr>
          <p:cNvPr id="139" name="Google Shape;139;p19"/>
          <p:cNvSpPr txBox="1"/>
          <p:nvPr/>
        </p:nvSpPr>
        <p:spPr>
          <a:xfrm>
            <a:off x="641512" y="1750675"/>
            <a:ext cx="3782700" cy="3416400"/>
          </a:xfrm>
          <a:prstGeom prst="rect">
            <a:avLst/>
          </a:prstGeom>
          <a:noFill/>
          <a:ln>
            <a:noFill/>
          </a:ln>
        </p:spPr>
        <p:txBody>
          <a:bodyPr anchorCtr="0" anchor="t" bIns="91425" lIns="91425" spcFirstLastPara="1" rIns="91425" wrap="square" tIns="91425">
            <a:noAutofit/>
          </a:bodyPr>
          <a:lstStyle/>
          <a:p>
            <a:pPr indent="0" lvl="0" marL="0" rtl="0" algn="l">
              <a:lnSpc>
                <a:spcPct val="40000"/>
              </a:lnSpc>
              <a:spcBef>
                <a:spcPts val="0"/>
              </a:spcBef>
              <a:spcAft>
                <a:spcPts val="0"/>
              </a:spcAft>
              <a:buNone/>
            </a:pPr>
            <a:r>
              <a:rPr b="1" lang="en-US" sz="1341">
                <a:solidFill>
                  <a:srgbClr val="000080"/>
                </a:solidFill>
                <a:highlight>
                  <a:srgbClr val="FFFFFF"/>
                </a:highlight>
                <a:latin typeface="Courier New"/>
                <a:ea typeface="Courier New"/>
                <a:cs typeface="Courier New"/>
                <a:sym typeface="Courier New"/>
              </a:rPr>
              <a:t>public class </a:t>
            </a:r>
            <a:r>
              <a:rPr lang="en-US" sz="1341">
                <a:solidFill>
                  <a:srgbClr val="000000"/>
                </a:solidFill>
                <a:highlight>
                  <a:srgbClr val="FFFFFF"/>
                </a:highlight>
                <a:latin typeface="Courier New"/>
                <a:ea typeface="Courier New"/>
                <a:cs typeface="Courier New"/>
                <a:sym typeface="Courier New"/>
              </a:rPr>
              <a:t>SomeObj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000080"/>
                </a:solidFill>
                <a:highlight>
                  <a:srgbClr val="FFFFFF"/>
                </a:highlight>
                <a:latin typeface="Courier New"/>
                <a:ea typeface="Courier New"/>
                <a:cs typeface="Courier New"/>
                <a:sym typeface="Courier New"/>
              </a:rPr>
              <a:t>private </a:t>
            </a:r>
            <a:r>
              <a:rPr lang="en-US" sz="1341">
                <a:solidFill>
                  <a:srgbClr val="000000"/>
                </a:solidFill>
                <a:highlight>
                  <a:srgbClr val="FFFFFF"/>
                </a:highlight>
                <a:latin typeface="Courier New"/>
                <a:ea typeface="Courier New"/>
                <a:cs typeface="Courier New"/>
                <a:sym typeface="Courier New"/>
              </a:rPr>
              <a:t>String </a:t>
            </a:r>
            <a:r>
              <a:rPr b="1" lang="en-US" sz="1341">
                <a:solidFill>
                  <a:srgbClr val="660E7A"/>
                </a:solidFill>
                <a:highlight>
                  <a:srgbClr val="FFFFFF"/>
                </a:highlight>
                <a:latin typeface="Courier New"/>
                <a:ea typeface="Courier New"/>
                <a:cs typeface="Courier New"/>
                <a:sym typeface="Courier New"/>
              </a:rPr>
              <a:t>init</a:t>
            </a:r>
            <a:r>
              <a:rPr lang="en-US" sz="1341">
                <a:solidFill>
                  <a:srgbClr val="000000"/>
                </a:solidFill>
                <a:highlight>
                  <a:srgbClr val="FFFFFF"/>
                </a:highlight>
                <a:latin typeface="Courier New"/>
                <a:ea typeface="Courier New"/>
                <a:cs typeface="Courier New"/>
                <a:sym typeface="Courier New"/>
              </a:rPr>
              <a:t>;</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000080"/>
                </a:solidFill>
                <a:highlight>
                  <a:srgbClr val="FFFFFF"/>
                </a:highlight>
                <a:latin typeface="Courier New"/>
                <a:ea typeface="Courier New"/>
                <a:cs typeface="Courier New"/>
                <a:sym typeface="Courier New"/>
              </a:rPr>
              <a:t>private int </a:t>
            </a:r>
            <a:r>
              <a:rPr b="1" lang="en-US" sz="1341">
                <a:solidFill>
                  <a:srgbClr val="660E7A"/>
                </a:solidFill>
                <a:highlight>
                  <a:srgbClr val="FFFFFF"/>
                </a:highlight>
                <a:latin typeface="Courier New"/>
                <a:ea typeface="Courier New"/>
                <a:cs typeface="Courier New"/>
                <a:sym typeface="Courier New"/>
              </a:rPr>
              <a:t>length</a:t>
            </a:r>
            <a:r>
              <a:rPr lang="en-US" sz="1341">
                <a:solidFill>
                  <a:srgbClr val="000000"/>
                </a:solidFill>
                <a:highlight>
                  <a:srgbClr val="FFFFFF"/>
                </a:highlight>
                <a:latin typeface="Courier New"/>
                <a:ea typeface="Courier New"/>
                <a:cs typeface="Courier New"/>
                <a:sym typeface="Courier New"/>
              </a:rPr>
              <a:t>;</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000080"/>
                </a:solidFill>
                <a:highlight>
                  <a:srgbClr val="FFFFFF"/>
                </a:highlight>
                <a:latin typeface="Courier New"/>
                <a:ea typeface="Courier New"/>
                <a:cs typeface="Courier New"/>
                <a:sym typeface="Courier New"/>
              </a:rPr>
              <a:t>public </a:t>
            </a:r>
            <a:r>
              <a:rPr lang="en-US" sz="1341">
                <a:solidFill>
                  <a:srgbClr val="000000"/>
                </a:solidFill>
                <a:highlight>
                  <a:srgbClr val="FFFFFF"/>
                </a:highlight>
                <a:latin typeface="Courier New"/>
                <a:ea typeface="Courier New"/>
                <a:cs typeface="Courier New"/>
                <a:sym typeface="Courier New"/>
              </a:rPr>
              <a:t>SomeObj()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init();</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initialize();</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000080"/>
                </a:solidFill>
                <a:highlight>
                  <a:srgbClr val="FFFFFF"/>
                </a:highlight>
                <a:latin typeface="Courier New"/>
                <a:ea typeface="Courier New"/>
                <a:cs typeface="Courier New"/>
                <a:sym typeface="Courier New"/>
              </a:rPr>
              <a:t>private void </a:t>
            </a:r>
            <a:r>
              <a:rPr lang="en-US" sz="1341">
                <a:solidFill>
                  <a:srgbClr val="000000"/>
                </a:solidFill>
                <a:highlight>
                  <a:srgbClr val="FFFFFF"/>
                </a:highlight>
                <a:latin typeface="Courier New"/>
                <a:ea typeface="Courier New"/>
                <a:cs typeface="Courier New"/>
                <a:sym typeface="Courier New"/>
              </a:rPr>
              <a:t>initialize()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660E7A"/>
                </a:solidFill>
                <a:highlight>
                  <a:srgbClr val="FFFFFF"/>
                </a:highlight>
                <a:latin typeface="Courier New"/>
                <a:ea typeface="Courier New"/>
                <a:cs typeface="Courier New"/>
                <a:sym typeface="Courier New"/>
              </a:rPr>
              <a:t>init </a:t>
            </a:r>
            <a:r>
              <a:rPr lang="en-US" sz="1341">
                <a:solidFill>
                  <a:srgbClr val="000000"/>
                </a:solidFill>
                <a:highlight>
                  <a:srgbClr val="FFFFFF"/>
                </a:highlight>
                <a:latin typeface="Courier New"/>
                <a:ea typeface="Courier New"/>
                <a:cs typeface="Courier New"/>
                <a:sym typeface="Courier New"/>
              </a:rPr>
              <a:t>= </a:t>
            </a:r>
            <a:r>
              <a:rPr b="1" lang="en-US" sz="1341">
                <a:solidFill>
                  <a:srgbClr val="008000"/>
                </a:solidFill>
                <a:highlight>
                  <a:srgbClr val="FFFFFF"/>
                </a:highlight>
                <a:latin typeface="Courier New"/>
                <a:ea typeface="Courier New"/>
                <a:cs typeface="Courier New"/>
                <a:sym typeface="Courier New"/>
              </a:rPr>
              <a:t>"nesto"</a:t>
            </a:r>
            <a:r>
              <a:rPr lang="en-US" sz="1341">
                <a:solidFill>
                  <a:srgbClr val="000000"/>
                </a:solidFill>
                <a:highlight>
                  <a:srgbClr val="FFFFFF"/>
                </a:highlight>
                <a:latin typeface="Courier New"/>
                <a:ea typeface="Courier New"/>
                <a:cs typeface="Courier New"/>
                <a:sym typeface="Courier New"/>
              </a:rPr>
              <a:t>;</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000080"/>
                </a:solidFill>
                <a:highlight>
                  <a:srgbClr val="FFFFFF"/>
                </a:highlight>
                <a:latin typeface="Courier New"/>
                <a:ea typeface="Courier New"/>
                <a:cs typeface="Courier New"/>
                <a:sym typeface="Courier New"/>
              </a:rPr>
              <a:t>private void </a:t>
            </a:r>
            <a:r>
              <a:rPr lang="en-US" sz="1341">
                <a:solidFill>
                  <a:srgbClr val="000000"/>
                </a:solidFill>
                <a:highlight>
                  <a:srgbClr val="FFFFFF"/>
                </a:highlight>
                <a:latin typeface="Courier New"/>
                <a:ea typeface="Courier New"/>
                <a:cs typeface="Courier New"/>
                <a:sym typeface="Courier New"/>
              </a:rPr>
              <a:t>init()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r>
              <a:rPr b="1" lang="en-US" sz="1341">
                <a:solidFill>
                  <a:srgbClr val="660E7A"/>
                </a:solidFill>
                <a:highlight>
                  <a:srgbClr val="FFFFFF"/>
                </a:highlight>
                <a:latin typeface="Courier New"/>
                <a:ea typeface="Courier New"/>
                <a:cs typeface="Courier New"/>
                <a:sym typeface="Courier New"/>
              </a:rPr>
              <a:t>length </a:t>
            </a:r>
            <a:r>
              <a:rPr lang="en-US" sz="1341">
                <a:solidFill>
                  <a:srgbClr val="000000"/>
                </a:solidFill>
                <a:highlight>
                  <a:srgbClr val="FFFFFF"/>
                </a:highlight>
                <a:latin typeface="Courier New"/>
                <a:ea typeface="Courier New"/>
                <a:cs typeface="Courier New"/>
                <a:sym typeface="Courier New"/>
              </a:rPr>
              <a:t>= </a:t>
            </a:r>
            <a:r>
              <a:rPr b="1" lang="en-US" sz="1341">
                <a:solidFill>
                  <a:srgbClr val="660E7A"/>
                </a:solidFill>
                <a:highlight>
                  <a:srgbClr val="FFFFFF"/>
                </a:highlight>
                <a:latin typeface="Courier New"/>
                <a:ea typeface="Courier New"/>
                <a:cs typeface="Courier New"/>
                <a:sym typeface="Courier New"/>
              </a:rPr>
              <a:t>init</a:t>
            </a:r>
            <a:r>
              <a:rPr lang="en-US" sz="1341">
                <a:solidFill>
                  <a:srgbClr val="000000"/>
                </a:solidFill>
                <a:highlight>
                  <a:srgbClr val="FFFFFF"/>
                </a:highlight>
                <a:latin typeface="Courier New"/>
                <a:ea typeface="Courier New"/>
                <a:cs typeface="Courier New"/>
                <a:sym typeface="Courier New"/>
              </a:rPr>
              <a:t>.length();</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   }</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0"/>
              </a:spcAft>
              <a:buNone/>
            </a:pPr>
            <a:r>
              <a:rPr lang="en-US" sz="1341">
                <a:solidFill>
                  <a:srgbClr val="000000"/>
                </a:solidFill>
                <a:highlight>
                  <a:srgbClr val="FFFFFF"/>
                </a:highlight>
                <a:latin typeface="Courier New"/>
                <a:ea typeface="Courier New"/>
                <a:cs typeface="Courier New"/>
                <a:sym typeface="Courier New"/>
              </a:rPr>
              <a:t>}</a:t>
            </a:r>
            <a:endParaRPr sz="1341">
              <a:solidFill>
                <a:srgbClr val="000000"/>
              </a:solidFill>
              <a:highlight>
                <a:srgbClr val="FFFFFF"/>
              </a:highlight>
              <a:latin typeface="Courier New"/>
              <a:ea typeface="Courier New"/>
              <a:cs typeface="Courier New"/>
              <a:sym typeface="Courier New"/>
            </a:endParaRPr>
          </a:p>
          <a:p>
            <a:pPr indent="0" lvl="0" marL="0" rtl="0" algn="l">
              <a:lnSpc>
                <a:spcPct val="40000"/>
              </a:lnSpc>
              <a:spcBef>
                <a:spcPts val="1200"/>
              </a:spcBef>
              <a:spcAft>
                <a:spcPts val="1200"/>
              </a:spcAft>
              <a:buNone/>
            </a:pPr>
            <a:r>
              <a:t/>
            </a:r>
            <a:endParaRPr sz="1585">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Testovi</a:t>
            </a:r>
            <a:endParaRPr b="1" sz="1200">
              <a:solidFill>
                <a:srgbClr val="40E0D0"/>
              </a:solidFill>
            </a:endParaRPr>
          </a:p>
          <a:p>
            <a:pPr indent="0" lvl="0" marL="0" marR="0" rtl="0" algn="l">
              <a:lnSpc>
                <a:spcPct val="100000"/>
              </a:lnSpc>
              <a:spcBef>
                <a:spcPts val="0"/>
              </a:spcBef>
              <a:spcAft>
                <a:spcPts val="0"/>
              </a:spcAft>
              <a:buClr>
                <a:srgbClr val="000000"/>
              </a:buClr>
              <a:buSzPts val="1200"/>
              <a:buFont typeface="Arial"/>
              <a:buNone/>
            </a:pPr>
            <a:r>
              <a:t/>
            </a:r>
            <a:endParaRPr b="1" sz="1200">
              <a:solidFill>
                <a:srgbClr val="40E0D0"/>
              </a:solidFill>
            </a:endParaRPr>
          </a:p>
        </p:txBody>
      </p:sp>
      <p:sp>
        <p:nvSpPr>
          <p:cNvPr id="145" name="Google Shape;145;p20"/>
          <p:cNvSpPr/>
          <p:nvPr/>
        </p:nvSpPr>
        <p:spPr>
          <a:xfrm>
            <a:off x="7913225" y="950925"/>
            <a:ext cx="4173600" cy="523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A323E"/>
                </a:solidFill>
              </a:rPr>
              <a:t>Mockiranje </a:t>
            </a:r>
            <a:r>
              <a:rPr lang="en-US" sz="1600">
                <a:solidFill>
                  <a:srgbClr val="0A323E"/>
                </a:solidFill>
              </a:rPr>
              <a:t>je code smell.</a:t>
            </a:r>
            <a:br>
              <a:rPr lang="en-US" sz="1600">
                <a:solidFill>
                  <a:srgbClr val="0A323E"/>
                </a:solidFill>
              </a:rPr>
            </a:br>
            <a:endParaRPr b="1" sz="1600">
              <a:solidFill>
                <a:srgbClr val="0A323E"/>
              </a:solidFill>
            </a:endParaRPr>
          </a:p>
          <a:p>
            <a:pPr indent="-330200" lvl="0" marL="457200" marR="0" rtl="0" algn="l">
              <a:lnSpc>
                <a:spcPct val="100000"/>
              </a:lnSpc>
              <a:spcBef>
                <a:spcPts val="0"/>
              </a:spcBef>
              <a:spcAft>
                <a:spcPts val="0"/>
              </a:spcAft>
              <a:buClr>
                <a:srgbClr val="0A323E"/>
              </a:buClr>
              <a:buSzPts val="1600"/>
              <a:buChar char="●"/>
            </a:pPr>
            <a:r>
              <a:rPr lang="en-US" sz="1600">
                <a:solidFill>
                  <a:srgbClr val="0A323E"/>
                </a:solidFill>
              </a:rPr>
              <a:t>Pomaže da se vežete za unutarnju strukturu koda. </a:t>
            </a:r>
            <a:endParaRPr sz="1600">
              <a:solidFill>
                <a:srgbClr val="0A323E"/>
              </a:solidFill>
            </a:endParaRPr>
          </a:p>
          <a:p>
            <a:pPr indent="0" lvl="0" marL="0" marR="0" rtl="0" algn="l">
              <a:lnSpc>
                <a:spcPct val="100000"/>
              </a:lnSpc>
              <a:spcBef>
                <a:spcPts val="0"/>
              </a:spcBef>
              <a:spcAft>
                <a:spcPts val="0"/>
              </a:spcAft>
              <a:buClr>
                <a:srgbClr val="000000"/>
              </a:buClr>
              <a:buSzPts val="1600"/>
              <a:buFont typeface="Arial"/>
              <a:buNone/>
            </a:pPr>
            <a:br>
              <a:rPr b="1" lang="en-US" sz="1600">
                <a:solidFill>
                  <a:srgbClr val="0A323E"/>
                </a:solidFill>
              </a:rPr>
            </a:br>
            <a:r>
              <a:rPr b="1" lang="en-US" sz="1600">
                <a:solidFill>
                  <a:srgbClr val="0A323E"/>
                </a:solidFill>
              </a:rPr>
              <a:t>Najmanji nivo couplinga</a:t>
            </a:r>
            <a:r>
              <a:rPr lang="en-US" sz="1600">
                <a:solidFill>
                  <a:srgbClr val="0A323E"/>
                </a:solidFill>
              </a:rPr>
              <a:t> između testa</a:t>
            </a:r>
            <a:br>
              <a:rPr lang="en-US" sz="1600">
                <a:solidFill>
                  <a:srgbClr val="0A323E"/>
                </a:solidFill>
              </a:rPr>
            </a:br>
            <a:r>
              <a:rPr lang="en-US" sz="1600">
                <a:solidFill>
                  <a:srgbClr val="0A323E"/>
                </a:solidFill>
              </a:rPr>
              <a:t>i implementacije koji se da ostvariti </a:t>
            </a:r>
            <a:br>
              <a:rPr lang="en-US" sz="1600">
                <a:solidFill>
                  <a:srgbClr val="0A323E"/>
                </a:solidFill>
              </a:rPr>
            </a:br>
            <a:r>
              <a:rPr lang="en-US" sz="1600">
                <a:solidFill>
                  <a:srgbClr val="0A323E"/>
                </a:solidFill>
              </a:rPr>
              <a:t>je kad test poziva javni API</a:t>
            </a:r>
            <a:r>
              <a:rPr lang="en-US" sz="1600">
                <a:solidFill>
                  <a:srgbClr val="0A323E"/>
                </a:solidFill>
              </a:rPr>
              <a:t>.</a:t>
            </a:r>
            <a:endParaRPr sz="1500">
              <a:solidFill>
                <a:srgbClr val="0A323E"/>
              </a:solidFill>
            </a:endParaRPr>
          </a:p>
          <a:p>
            <a:pPr indent="-323850" lvl="0" marL="457200" marR="0" rtl="0" algn="l">
              <a:lnSpc>
                <a:spcPct val="100000"/>
              </a:lnSpc>
              <a:spcBef>
                <a:spcPts val="1200"/>
              </a:spcBef>
              <a:spcAft>
                <a:spcPts val="0"/>
              </a:spcAft>
              <a:buClr>
                <a:srgbClr val="0A323E"/>
              </a:buClr>
              <a:buSzPts val="1500"/>
              <a:buChar char="●"/>
            </a:pPr>
            <a:r>
              <a:rPr lang="en-US" sz="1500">
                <a:solidFill>
                  <a:srgbClr val="0A323E"/>
                </a:solidFill>
              </a:rPr>
              <a:t>Npr. u Spring Boot svijetu to su integracijski testovi @SpringBootTest + @TestRestTemplate </a:t>
            </a:r>
            <a:endParaRPr sz="1500">
              <a:solidFill>
                <a:srgbClr val="0A323E"/>
              </a:solidFill>
            </a:endParaRPr>
          </a:p>
          <a:p>
            <a:pPr indent="0" lvl="0" marL="0" marR="0" rtl="0" algn="l">
              <a:lnSpc>
                <a:spcPct val="100000"/>
              </a:lnSpc>
              <a:spcBef>
                <a:spcPts val="1200"/>
              </a:spcBef>
              <a:spcAft>
                <a:spcPts val="0"/>
              </a:spcAft>
              <a:buNone/>
            </a:pPr>
            <a:r>
              <a:t/>
            </a:r>
            <a:endParaRPr sz="1500">
              <a:solidFill>
                <a:srgbClr val="0A323E"/>
              </a:solidFill>
            </a:endParaRPr>
          </a:p>
          <a:p>
            <a:pPr indent="0" lvl="0" marL="0" rtl="0" algn="l">
              <a:spcBef>
                <a:spcPts val="0"/>
              </a:spcBef>
              <a:spcAft>
                <a:spcPts val="0"/>
              </a:spcAft>
              <a:buNone/>
            </a:pPr>
            <a:r>
              <a:rPr b="1" lang="en-US" sz="1600">
                <a:solidFill>
                  <a:srgbClr val="0A323E"/>
                </a:solidFill>
              </a:rPr>
              <a:t>Drugi najmanji </a:t>
            </a:r>
            <a:r>
              <a:rPr lang="en-US" sz="1600">
                <a:solidFill>
                  <a:srgbClr val="0A323E"/>
                </a:solidFill>
              </a:rPr>
              <a:t>je coupling za domenu.</a:t>
            </a:r>
            <a:endParaRPr sz="1600">
              <a:solidFill>
                <a:srgbClr val="0A323E"/>
              </a:solidFill>
            </a:endParaRPr>
          </a:p>
          <a:p>
            <a:pPr indent="0" lvl="0" marL="0" rtl="0" algn="l">
              <a:spcBef>
                <a:spcPts val="0"/>
              </a:spcBef>
              <a:spcAft>
                <a:spcPts val="0"/>
              </a:spcAft>
              <a:buClr>
                <a:schemeClr val="dk1"/>
              </a:buClr>
              <a:buSzPts val="1600"/>
              <a:buFont typeface="Arial"/>
              <a:buNone/>
            </a:pPr>
            <a:r>
              <a:t/>
            </a: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Pitajte domenskog stručnjaka što testirati. </a:t>
            </a: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Izdvojite poslovna pravila u zasebne klase i testirajte njih.</a:t>
            </a: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 Struktura koda se mijenja češće od domene </a:t>
            </a:r>
            <a:endParaRPr sz="1500">
              <a:solidFill>
                <a:srgbClr val="0A323E"/>
              </a:solidFill>
            </a:endParaRPr>
          </a:p>
        </p:txBody>
      </p:sp>
      <p:pic>
        <p:nvPicPr>
          <p:cNvPr id="146" name="Google Shape;146;p20"/>
          <p:cNvPicPr preferRelativeResize="0"/>
          <p:nvPr/>
        </p:nvPicPr>
        <p:blipFill rotWithShape="1">
          <a:blip r:embed="rId3">
            <a:alphaModFix/>
          </a:blip>
          <a:srcRect b="18904" l="0" r="0" t="18910"/>
          <a:stretch/>
        </p:blipFill>
        <p:spPr>
          <a:xfrm>
            <a:off x="-1" y="-1862"/>
            <a:ext cx="7359899" cy="6861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1"/>
          <p:cNvSpPr txBox="1"/>
          <p:nvPr>
            <p:ph type="ctrTitle"/>
          </p:nvPr>
        </p:nvSpPr>
        <p:spPr>
          <a:xfrm>
            <a:off x="2448275" y="2357778"/>
            <a:ext cx="8189400" cy="2076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A323E"/>
              </a:buClr>
              <a:buSzPts val="3500"/>
              <a:buFont typeface="Arial"/>
              <a:buNone/>
            </a:pPr>
            <a:r>
              <a:rPr b="1" lang="en-US" sz="3000">
                <a:solidFill>
                  <a:schemeClr val="lt1"/>
                </a:solidFill>
                <a:latin typeface="Libre Franklin"/>
                <a:ea typeface="Libre Franklin"/>
                <a:cs typeface="Libre Franklin"/>
                <a:sym typeface="Libre Franklin"/>
              </a:rPr>
              <a:t>“Does Test-Driven Development Really Improve Software Design Quality?” </a:t>
            </a:r>
            <a:endParaRPr b="1" sz="3000">
              <a:solidFill>
                <a:schemeClr val="lt1"/>
              </a:solidFill>
              <a:latin typeface="Libre Franklin"/>
              <a:ea typeface="Libre Franklin"/>
              <a:cs typeface="Libre Franklin"/>
              <a:sym typeface="Libre Franklin"/>
            </a:endParaRPr>
          </a:p>
        </p:txBody>
      </p:sp>
      <p:pic>
        <p:nvPicPr>
          <p:cNvPr id="153" name="Google Shape;153;p21"/>
          <p:cNvPicPr preferRelativeResize="0"/>
          <p:nvPr/>
        </p:nvPicPr>
        <p:blipFill>
          <a:blip r:embed="rId4">
            <a:alphaModFix/>
          </a:blip>
          <a:stretch>
            <a:fillRect/>
          </a:stretch>
        </p:blipFill>
        <p:spPr>
          <a:xfrm>
            <a:off x="1343692" y="1065128"/>
            <a:ext cx="1772668" cy="1267933"/>
          </a:xfrm>
          <a:prstGeom prst="rect">
            <a:avLst/>
          </a:prstGeom>
          <a:noFill/>
          <a:ln>
            <a:noFill/>
          </a:ln>
        </p:spPr>
      </p:pic>
      <p:sp>
        <p:nvSpPr>
          <p:cNvPr id="154" name="Google Shape;154;p21"/>
          <p:cNvSpPr txBox="1"/>
          <p:nvPr>
            <p:ph type="ctrTitle"/>
          </p:nvPr>
        </p:nvSpPr>
        <p:spPr>
          <a:xfrm>
            <a:off x="2448275" y="4330528"/>
            <a:ext cx="8189400" cy="2076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sz="1200">
                <a:solidFill>
                  <a:schemeClr val="lt1"/>
                </a:solidFill>
                <a:latin typeface="Libre Franklin ExtraBold"/>
                <a:ea typeface="Libre Franklin ExtraBold"/>
                <a:cs typeface="Libre Franklin ExtraBold"/>
                <a:sym typeface="Libre Franklin ExtraBold"/>
              </a:rPr>
              <a:t>Our results indicate that test-first programmers are more likely to write software in more and smaller units that are less complex and more highly tested. We weren't able to confirm claims that TDD improves cohesion while lowering coupling </a:t>
            </a:r>
            <a:endParaRPr sz="1200">
              <a:solidFill>
                <a:schemeClr val="lt1"/>
              </a:solidFill>
              <a:latin typeface="Libre Franklin ExtraBold"/>
              <a:ea typeface="Libre Franklin ExtraBold"/>
              <a:cs typeface="Libre Franklin ExtraBold"/>
              <a:sym typeface="Libre Franklin ExtraBold"/>
            </a:endParaRPr>
          </a:p>
          <a:p>
            <a:pPr indent="0" lvl="0" marL="0" rtl="0" algn="l">
              <a:lnSpc>
                <a:spcPct val="150000"/>
              </a:lnSpc>
              <a:spcBef>
                <a:spcPts val="0"/>
              </a:spcBef>
              <a:spcAft>
                <a:spcPts val="0"/>
              </a:spcAft>
              <a:buNone/>
            </a:pPr>
            <a:r>
              <a:t/>
            </a:r>
            <a:endParaRPr sz="1200">
              <a:solidFill>
                <a:schemeClr val="lt1"/>
              </a:solidFill>
              <a:latin typeface="Libre Franklin ExtraBold"/>
              <a:ea typeface="Libre Franklin ExtraBold"/>
              <a:cs typeface="Libre Franklin ExtraBold"/>
              <a:sym typeface="Libre Franklin ExtraBold"/>
            </a:endParaRPr>
          </a:p>
          <a:p>
            <a:pPr indent="0" lvl="0" marL="0" rtl="0" algn="l">
              <a:lnSpc>
                <a:spcPct val="150000"/>
              </a:lnSpc>
              <a:spcBef>
                <a:spcPts val="0"/>
              </a:spcBef>
              <a:spcAft>
                <a:spcPts val="0"/>
              </a:spcAft>
              <a:buNone/>
            </a:pPr>
            <a:r>
              <a:rPr lang="en-US" sz="1200">
                <a:solidFill>
                  <a:schemeClr val="lt1"/>
                </a:solidFill>
                <a:latin typeface="Libre Franklin ExtraBold"/>
                <a:ea typeface="Libre Franklin ExtraBold"/>
                <a:cs typeface="Libre Franklin ExtraBold"/>
                <a:sym typeface="Libre Franklin ExtraBold"/>
              </a:rPr>
              <a:t>https://ieeexplore.ieee.org/document/4455636 </a:t>
            </a:r>
            <a:endParaRPr sz="1200">
              <a:solidFill>
                <a:schemeClr val="lt1"/>
              </a:solidFill>
              <a:latin typeface="Libre Franklin ExtraBold"/>
              <a:ea typeface="Libre Franklin ExtraBold"/>
              <a:cs typeface="Libre Franklin ExtraBold"/>
              <a:sym typeface="Libre Franklin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7905674" y="489234"/>
            <a:ext cx="3128100" cy="4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sz="1200">
                <a:solidFill>
                  <a:srgbClr val="40E0D0"/>
                </a:solidFill>
              </a:rPr>
              <a:t>Coupling, like 💩 - happens </a:t>
            </a:r>
            <a:endParaRPr b="1" sz="1200">
              <a:solidFill>
                <a:srgbClr val="40E0D0"/>
              </a:solidFill>
            </a:endParaRPr>
          </a:p>
        </p:txBody>
      </p:sp>
      <p:sp>
        <p:nvSpPr>
          <p:cNvPr id="160" name="Google Shape;160;p22"/>
          <p:cNvSpPr/>
          <p:nvPr/>
        </p:nvSpPr>
        <p:spPr>
          <a:xfrm>
            <a:off x="7913225" y="1266150"/>
            <a:ext cx="3510900" cy="49161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Što sustav postaje kompleksniji javlja se sve veća potreba za decouplingom, a posebno eliminacijom accidental couplinga.</a:t>
            </a:r>
            <a:endParaRPr b="1" sz="1600">
              <a:solidFill>
                <a:srgbClr val="0A323E"/>
              </a:solidFill>
            </a:endParaRPr>
          </a:p>
          <a:p>
            <a:pPr indent="0" lvl="0" marL="0" rtl="0" algn="l">
              <a:spcBef>
                <a:spcPts val="400"/>
              </a:spcBef>
              <a:spcAft>
                <a:spcPts val="0"/>
              </a:spcAft>
              <a:buNone/>
            </a:pPr>
            <a:r>
              <a:t/>
            </a:r>
            <a:endParaRPr b="1" sz="1600">
              <a:solidFill>
                <a:srgbClr val="0A323E"/>
              </a:solidFill>
            </a:endParaRPr>
          </a:p>
          <a:p>
            <a:pPr indent="0" lvl="0" marL="0" rtl="0" algn="l">
              <a:spcBef>
                <a:spcPts val="400"/>
              </a:spcBef>
              <a:spcAft>
                <a:spcPts val="0"/>
              </a:spcAft>
              <a:buNone/>
            </a:pPr>
            <a:r>
              <a:rPr b="1" lang="en-US" sz="1600">
                <a:solidFill>
                  <a:srgbClr val="0A323E"/>
                </a:solidFill>
              </a:rPr>
              <a:t>2 su vrste: </a:t>
            </a:r>
            <a:br>
              <a:rPr b="1" lang="en-US" sz="1600">
                <a:solidFill>
                  <a:srgbClr val="0A323E"/>
                </a:solidFill>
              </a:rPr>
            </a:br>
            <a:endParaRPr b="1" sz="1600">
              <a:solidFill>
                <a:srgbClr val="0A323E"/>
              </a:solidFill>
            </a:endParaRPr>
          </a:p>
          <a:p>
            <a:pPr indent="-330200" lvl="0" marL="457200" rtl="0" algn="l">
              <a:spcBef>
                <a:spcPts val="400"/>
              </a:spcBef>
              <a:spcAft>
                <a:spcPts val="0"/>
              </a:spcAft>
              <a:buClr>
                <a:srgbClr val="0A323E"/>
              </a:buClr>
              <a:buSzPts val="1600"/>
              <a:buChar char="●"/>
            </a:pPr>
            <a:r>
              <a:rPr lang="en-US" sz="1600">
                <a:solidFill>
                  <a:srgbClr val="0A323E"/>
                </a:solidFill>
              </a:rPr>
              <a:t>Essential</a:t>
            </a:r>
            <a:br>
              <a:rPr lang="en-US" sz="1600">
                <a:solidFill>
                  <a:srgbClr val="0A323E"/>
                </a:solidFill>
              </a:rPr>
            </a:br>
            <a:endParaRPr sz="1600">
              <a:solidFill>
                <a:srgbClr val="0A323E"/>
              </a:solidFill>
            </a:endParaRPr>
          </a:p>
          <a:p>
            <a:pPr indent="-330200" lvl="0" marL="457200" rtl="0" algn="l">
              <a:spcBef>
                <a:spcPts val="0"/>
              </a:spcBef>
              <a:spcAft>
                <a:spcPts val="0"/>
              </a:spcAft>
              <a:buClr>
                <a:srgbClr val="0A323E"/>
              </a:buClr>
              <a:buSzPts val="1600"/>
              <a:buChar char="●"/>
            </a:pPr>
            <a:r>
              <a:rPr lang="en-US" sz="1600">
                <a:solidFill>
                  <a:srgbClr val="0A323E"/>
                </a:solidFill>
              </a:rPr>
              <a:t>Accidental</a:t>
            </a:r>
            <a:endParaRPr sz="1600">
              <a:solidFill>
                <a:srgbClr val="0A323E"/>
              </a:solidFill>
            </a:endParaRPr>
          </a:p>
        </p:txBody>
      </p:sp>
      <p:pic>
        <p:nvPicPr>
          <p:cNvPr id="161" name="Google Shape;161;p22"/>
          <p:cNvPicPr preferRelativeResize="0"/>
          <p:nvPr/>
        </p:nvPicPr>
        <p:blipFill rotWithShape="1">
          <a:blip r:embed="rId3">
            <a:alphaModFix/>
          </a:blip>
          <a:srcRect b="16792" l="0" r="0" t="30763"/>
          <a:stretch/>
        </p:blipFill>
        <p:spPr>
          <a:xfrm>
            <a:off x="-1" y="-1862"/>
            <a:ext cx="7359895" cy="68617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