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26"/>
  </p:notesMasterIdLst>
  <p:sldIdLst>
    <p:sldId id="256" r:id="rId2"/>
    <p:sldId id="286" r:id="rId3"/>
    <p:sldId id="259" r:id="rId4"/>
    <p:sldId id="260" r:id="rId5"/>
    <p:sldId id="288" r:id="rId6"/>
    <p:sldId id="265" r:id="rId7"/>
    <p:sldId id="280" r:id="rId8"/>
    <p:sldId id="277" r:id="rId9"/>
    <p:sldId id="263" r:id="rId10"/>
    <p:sldId id="278" r:id="rId11"/>
    <p:sldId id="264" r:id="rId12"/>
    <p:sldId id="279" r:id="rId13"/>
    <p:sldId id="267" r:id="rId14"/>
    <p:sldId id="261" r:id="rId15"/>
    <p:sldId id="281" r:id="rId16"/>
    <p:sldId id="262" r:id="rId17"/>
    <p:sldId id="268" r:id="rId18"/>
    <p:sldId id="269" r:id="rId19"/>
    <p:sldId id="270" r:id="rId20"/>
    <p:sldId id="285" r:id="rId21"/>
    <p:sldId id="283" r:id="rId22"/>
    <p:sldId id="282" r:id="rId23"/>
    <p:sldId id="284" r:id="rId24"/>
    <p:sldId id="287" r:id="rId25"/>
  </p:sldIdLst>
  <p:sldSz cx="12192000" cy="6858000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8503"/>
  </p:normalViewPr>
  <p:slideViewPr>
    <p:cSldViewPr snapToGrid="0" snapToObjects="1">
      <p:cViewPr varScale="1">
        <p:scale>
          <a:sx n="85" d="100"/>
          <a:sy n="85" d="100"/>
        </p:scale>
        <p:origin x="2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dc84b15a35aeaa4/Documents/JavaCro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bs-Latn-BA"/>
              <a:t>Average per request</a:t>
            </a:r>
          </a:p>
          <a:p>
            <a:pPr>
              <a:defRPr/>
            </a:pPr>
            <a:r>
              <a:rPr lang="bs-Latn-BA" sz="1200"/>
              <a:t>Response</a:t>
            </a:r>
            <a:r>
              <a:rPr lang="bs-Latn-BA" sz="1200" baseline="0"/>
              <a:t> size 134KB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B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Reactive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Sheet1!$B$7:$B$13</c:f>
              <c:numCache>
                <c:formatCode>General</c:formatCode>
                <c:ptCount val="7"/>
                <c:pt idx="0">
                  <c:v>1</c:v>
                </c:pt>
                <c:pt idx="1">
                  <c:v>8</c:v>
                </c:pt>
                <c:pt idx="2">
                  <c:v>32</c:v>
                </c:pt>
                <c:pt idx="3">
                  <c:v>96</c:v>
                </c:pt>
                <c:pt idx="4">
                  <c:v>384</c:v>
                </c:pt>
                <c:pt idx="5">
                  <c:v>568</c:v>
                </c:pt>
                <c:pt idx="6">
                  <c:v>768</c:v>
                </c:pt>
              </c:numCache>
            </c:numRef>
          </c:cat>
          <c:val>
            <c:numRef>
              <c:f>Sheet1!$C$7:$C$13</c:f>
              <c:numCache>
                <c:formatCode>General</c:formatCode>
                <c:ptCount val="7"/>
                <c:pt idx="0">
                  <c:v>0.19083349999999999</c:v>
                </c:pt>
                <c:pt idx="1">
                  <c:v>0.19605576</c:v>
                </c:pt>
                <c:pt idx="2">
                  <c:v>0.30648847099999998</c:v>
                </c:pt>
                <c:pt idx="3">
                  <c:v>0.27991296399999999</c:v>
                </c:pt>
                <c:pt idx="4">
                  <c:v>0.26358999999999999</c:v>
                </c:pt>
                <c:pt idx="5">
                  <c:v>0.34077499999999999</c:v>
                </c:pt>
                <c:pt idx="6">
                  <c:v>0.28190599999999999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AD-4798-B47F-F9226AA07C83}"/>
            </c:ext>
          </c:extLst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Blocking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Sheet1!$B$7:$B$13</c:f>
              <c:numCache>
                <c:formatCode>General</c:formatCode>
                <c:ptCount val="7"/>
                <c:pt idx="0">
                  <c:v>1</c:v>
                </c:pt>
                <c:pt idx="1">
                  <c:v>8</c:v>
                </c:pt>
                <c:pt idx="2">
                  <c:v>32</c:v>
                </c:pt>
                <c:pt idx="3">
                  <c:v>96</c:v>
                </c:pt>
                <c:pt idx="4">
                  <c:v>384</c:v>
                </c:pt>
                <c:pt idx="5">
                  <c:v>568</c:v>
                </c:pt>
                <c:pt idx="6">
                  <c:v>768</c:v>
                </c:pt>
              </c:numCache>
            </c:numRef>
          </c:cat>
          <c:val>
            <c:numRef>
              <c:f>Sheet1!$D$7:$D$13</c:f>
              <c:numCache>
                <c:formatCode>General</c:formatCode>
                <c:ptCount val="7"/>
                <c:pt idx="0">
                  <c:v>0.19800000000000001</c:v>
                </c:pt>
                <c:pt idx="1">
                  <c:v>0.155</c:v>
                </c:pt>
                <c:pt idx="2">
                  <c:v>0.38700000000000001</c:v>
                </c:pt>
                <c:pt idx="3">
                  <c:v>0.3987</c:v>
                </c:pt>
                <c:pt idx="4" formatCode="0.00">
                  <c:v>0.51100000000000001</c:v>
                </c:pt>
                <c:pt idx="5">
                  <c:v>0.54400000000000004</c:v>
                </c:pt>
                <c:pt idx="6">
                  <c:v>0.68754999999999999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AD-4798-B47F-F9226AA07C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070463"/>
        <c:axId val="56072127"/>
      </c:barChart>
      <c:catAx>
        <c:axId val="56070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A"/>
          </a:p>
        </c:txPr>
        <c:crossAx val="56072127"/>
        <c:crosses val="autoZero"/>
        <c:auto val="1"/>
        <c:lblAlgn val="ctr"/>
        <c:lblOffset val="100"/>
        <c:noMultiLvlLbl val="0"/>
      </c:catAx>
      <c:valAx>
        <c:axId val="56072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A"/>
          </a:p>
        </c:txPr>
        <c:crossAx val="56070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B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Rezervirano mjesto podatak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8D06B-AAC1-4D5D-A411-10F5561D29FC}" type="datetimeFigureOut">
              <a:rPr lang="bs-Latn-BA"/>
              <a:t>20. 10. 2021.</a:t>
            </a:fld>
            <a:endParaRPr lang="bs-Latn-BA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Rezervirano mjesto bilješ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s-Latn-BA"/>
              <a:t>Kliknite da uredite stilove glavnog teksta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38FF1-6CCE-4D5E-8BDA-F8CD2013F367}" type="slidenum">
              <a:rPr lang="bs-Latn-BA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8143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 smtClean="0"/>
              <a:t>1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72341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š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99449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š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/>
              <a:t>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99967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 smtClean="0"/>
              <a:t>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02644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š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/>
              <a:t>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365959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 smtClean="0"/>
              <a:t>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8823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 smtClean="0"/>
              <a:t>11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70974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8FF1-6CCE-4D5E-8BDA-F8CD2013F367}" type="slidenum">
              <a:rPr lang="bs-Latn-BA" smtClean="0"/>
              <a:t>24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3433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1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6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1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4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8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7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7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0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6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9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0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nanisajbeg/java-cro-reactive-servi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activemanifesto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reactive-streams/reactive-streams-jvm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here of mesh and nodes">
            <a:extLst>
              <a:ext uri="{FF2B5EF4-FFF2-40B4-BE49-F238E27FC236}">
                <a16:creationId xmlns:a16="http://schemas.microsoft.com/office/drawing/2014/main" id="{FBE5F391-0F21-4E2B-BD02-9F45805F17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429" r="-1" b="23567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96275" y="2023293"/>
            <a:ext cx="10190071" cy="2104823"/>
          </a:xfrm>
        </p:spPr>
        <p:txBody>
          <a:bodyPr anchor="b">
            <a:normAutofit/>
          </a:bodyPr>
          <a:lstStyle/>
          <a:p>
            <a:r>
              <a:rPr lang="sq-AL" sz="5200">
                <a:solidFill>
                  <a:srgbClr val="FFFFFF"/>
                </a:solidFill>
                <a:cs typeface="Calibri Light"/>
              </a:rPr>
              <a:t>Reactive Systems With Webflux</a:t>
            </a:r>
            <a:br>
              <a:rPr lang="sq-AL" sz="5200">
                <a:cs typeface="Calibri Light"/>
              </a:rPr>
            </a:br>
            <a:endParaRPr lang="sq-AL" sz="5200">
              <a:solidFill>
                <a:srgbClr val="FFFFFF"/>
              </a:solidFill>
            </a:endParaRPr>
          </a:p>
        </p:txBody>
      </p:sp>
      <p:pic>
        <p:nvPicPr>
          <p:cNvPr id="3" name="Slika 4">
            <a:extLst>
              <a:ext uri="{FF2B5EF4-FFF2-40B4-BE49-F238E27FC236}">
                <a16:creationId xmlns:a16="http://schemas.microsoft.com/office/drawing/2014/main" id="{3D1FB24D-099F-4299-857F-1C2E2DE504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00" y="5914645"/>
            <a:ext cx="2743200" cy="849288"/>
          </a:xfrm>
          <a:prstGeom prst="rect">
            <a:avLst/>
          </a:prstGeom>
        </p:spPr>
      </p:pic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33AA243-BED0-7246-B99E-5B4B2F101F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7" y="5966834"/>
            <a:ext cx="3163981" cy="7449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9C32FA-242E-42B2-974E-246EFAD38DE4}"/>
              </a:ext>
            </a:extLst>
          </p:cNvPr>
          <p:cNvSpPr txBox="1"/>
          <p:nvPr/>
        </p:nvSpPr>
        <p:spPr>
          <a:xfrm>
            <a:off x="4370534" y="3757586"/>
            <a:ext cx="3157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z="3200" dirty="0">
                <a:solidFill>
                  <a:schemeClr val="bg1"/>
                </a:solidFill>
                <a:latin typeface="+mj-lt"/>
              </a:rPr>
              <a:t>Adnan Isajbegović</a:t>
            </a:r>
          </a:p>
        </p:txBody>
      </p:sp>
    </p:spTree>
    <p:extLst>
      <p:ext uri="{BB962C8B-B14F-4D97-AF65-F5344CB8AC3E}">
        <p14:creationId xmlns:p14="http://schemas.microsoft.com/office/powerpoint/2010/main" val="316712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7F15CF-7983-4B0F-896C-AE16C1C3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Mono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01F175-CFFF-4DAF-B114-CD6CF7B62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157" y="187321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bs-Latn-BA" sz="2400">
              <a:cs typeface="Calibri"/>
            </a:endParaRPr>
          </a:p>
          <a:p>
            <a:endParaRPr lang="bs-Latn-BA" sz="240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B4CFF22-07F9-4E56-944E-DE2AED87F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F9580B-DAC6-4048-81D0-16CF7DBF0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6982E74-521F-1346-87AE-942E44E4F2C3}"/>
              </a:ext>
            </a:extLst>
          </p:cNvPr>
          <p:cNvSpPr/>
          <p:nvPr/>
        </p:nvSpPr>
        <p:spPr>
          <a:xfrm>
            <a:off x="2270974" y="2448234"/>
            <a:ext cx="7650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err="1">
                <a:latin typeface="Source Code Pro" panose="020B0509030403020204" pitchFamily="49" charset="0"/>
                <a:ea typeface="Source Code Pro" panose="020B0509030403020204" pitchFamily="49" charset="0"/>
              </a:rPr>
              <a:t>reactiveCassandraRepository</a:t>
            </a:r>
            <a:endParaRPr lang="en-US" sz="240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r>
              <a:rPr lang="en-US" sz="2400">
                <a:latin typeface="Source Code Pro" panose="020B0509030403020204" pitchFamily="49" charset="0"/>
                <a:ea typeface="Source Code Pro" panose="020B0509030403020204" pitchFamily="49" charset="0"/>
              </a:rPr>
              <a:t>        .</a:t>
            </a:r>
            <a:r>
              <a:rPr lang="en-US" sz="2400" err="1">
                <a:latin typeface="Source Code Pro" panose="020B0509030403020204" pitchFamily="49" charset="0"/>
                <a:ea typeface="Source Code Pro" panose="020B0509030403020204" pitchFamily="49" charset="0"/>
              </a:rPr>
              <a:t>getByid</a:t>
            </a:r>
            <a:r>
              <a:rPr lang="en-US" sz="2400">
                <a:latin typeface="Source Code Pro" panose="020B0509030403020204" pitchFamily="49" charset="0"/>
                <a:ea typeface="Source Code Pro" panose="020B0509030403020204" pitchFamily="49" charset="0"/>
              </a:rPr>
              <a:t>(id)</a:t>
            </a:r>
          </a:p>
          <a:p>
            <a:r>
              <a:rPr lang="en-US" sz="2400">
                <a:latin typeface="Source Code Pro" panose="020B0509030403020204" pitchFamily="49" charset="0"/>
                <a:ea typeface="Source Code Pro" panose="020B0509030403020204" pitchFamily="49" charset="0"/>
              </a:rPr>
              <a:t>        .subscribe(</a:t>
            </a:r>
            <a:r>
              <a:rPr lang="en-US" sz="2400" err="1">
                <a:latin typeface="Source Code Pro" panose="020B0509030403020204" pitchFamily="49" charset="0"/>
                <a:ea typeface="Source Code Pro" panose="020B0509030403020204" pitchFamily="49" charset="0"/>
              </a:rPr>
              <a:t>System.</a:t>
            </a:r>
            <a:r>
              <a:rPr lang="en-US" sz="2400" i="1" err="1">
                <a:solidFill>
                  <a:srgbClr val="9876AA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out</a:t>
            </a:r>
            <a:r>
              <a:rPr lang="en-US" sz="2400">
                <a:latin typeface="Source Code Pro" panose="020B0509030403020204" pitchFamily="49" charset="0"/>
                <a:ea typeface="Source Code Pro" panose="020B0509030403020204" pitchFamily="49" charset="0"/>
              </a:rPr>
              <a:t>::</a:t>
            </a:r>
            <a:r>
              <a:rPr lang="en-US" sz="2400" err="1">
                <a:latin typeface="Source Code Pro" panose="020B0509030403020204" pitchFamily="49" charset="0"/>
                <a:ea typeface="Source Code Pro" panose="020B0509030403020204" pitchFamily="49" charset="0"/>
              </a:rPr>
              <a:t>println</a:t>
            </a:r>
            <a:r>
              <a:rPr lang="en-US" sz="240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  <a:r>
              <a:rPr lang="en-US" sz="2400">
                <a:solidFill>
                  <a:srgbClr val="CC7832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;</a:t>
            </a:r>
            <a:endParaRPr lang="en-BA" sz="2400">
              <a:latin typeface="Source Code Pro" panose="020B0509030403020204" pitchFamily="49" charset="0"/>
              <a:ea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6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70D7F7-AFF1-4265-B044-DE9D7BD9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Flux</a:t>
            </a:r>
            <a:endParaRPr lang="bs-Latn-BA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2C1D88D-E1DA-43C1-811E-895A7A9170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DA5948-AD94-3540-BB08-0186E9BA7E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3E91050-1051-BC43-99E0-DC386031B599}"/>
              </a:ext>
            </a:extLst>
          </p:cNvPr>
          <p:cNvSpPr/>
          <p:nvPr/>
        </p:nvSpPr>
        <p:spPr>
          <a:xfrm>
            <a:off x="984708" y="2620437"/>
            <a:ext cx="95644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Mono&lt;List&lt;user&gt;&gt; users = </a:t>
            </a:r>
          </a:p>
          <a:p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	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Flux.</a:t>
            </a:r>
            <a:r>
              <a:rPr lang="en-US" i="1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using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(() </a:t>
            </a:r>
          </a:p>
          <a:p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		-&gt; 	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Files.</a:t>
            </a:r>
            <a:r>
              <a:rPr lang="en-US" i="1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lines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(path), </a:t>
            </a:r>
          </a:p>
          <a:p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			Flux::</a:t>
            </a:r>
            <a:r>
              <a:rPr lang="en-US" i="1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fromStream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, </a:t>
            </a:r>
          </a:p>
          <a:p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			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BaseStream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::close)</a:t>
            </a:r>
          </a:p>
          <a:p>
            <a:b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         	.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flatMap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(e -&gt; 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Mono.</a:t>
            </a:r>
            <a:r>
              <a:rPr lang="en-US" i="1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fromCallable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(() -&gt; </a:t>
            </a:r>
            <a:endParaRPr lang="bs-Latn-BA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r>
              <a:rPr lang="bs-Latn-BA" dirty="0">
                <a:latin typeface="Source Code Pro" panose="020B0509030403020204" pitchFamily="49" charset="0"/>
                <a:ea typeface="Source Code Pro" panose="020B0509030403020204" pitchFamily="49" charset="0"/>
              </a:rPr>
              <a:t>			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mapper.readValue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(e, 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User.class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)))</a:t>
            </a:r>
            <a:endParaRPr lang="bs-Latn-BA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endParaRPr lang="en-US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		.</a:t>
            </a:r>
            <a:r>
              <a:rPr lang="en-US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collectList</a:t>
            </a:r>
            <a:r>
              <a:rPr lang="en-US" dirty="0">
                <a:latin typeface="Source Code Pro" panose="020B0509030403020204" pitchFamily="49" charset="0"/>
                <a:ea typeface="Source Code Pro" panose="020B0509030403020204" pitchFamily="49" charset="0"/>
              </a:rPr>
              <a:t>();</a:t>
            </a:r>
            <a:endParaRPr lang="en-BA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70D7F7-AFF1-4265-B044-DE9D7BD9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err="1">
                <a:cs typeface="Sabon Next LT"/>
              </a:rPr>
              <a:t>Flux</a:t>
            </a:r>
            <a:endParaRPr lang="bs-Latn-BA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2C1D88D-E1DA-43C1-811E-895A7A917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DA5948-AD94-3540-BB08-0186E9BA7E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3E91050-1051-BC43-99E0-DC386031B599}"/>
              </a:ext>
            </a:extLst>
          </p:cNvPr>
          <p:cNvSpPr/>
          <p:nvPr/>
        </p:nvSpPr>
        <p:spPr>
          <a:xfrm>
            <a:off x="1081826" y="2552042"/>
            <a:ext cx="102719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Flux.generate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(sink -&gt; </a:t>
            </a:r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sink.next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(</a:t>
            </a:r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getNextValue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())</a:t>
            </a:r>
          </a:p>
          <a:p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	.</a:t>
            </a:r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delayElements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(</a:t>
            </a:r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Duration.ofSeconds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(1))	</a:t>
            </a:r>
          </a:p>
          <a:p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	.subscribe(</a:t>
            </a:r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System.out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::</a:t>
            </a:r>
            <a:r>
              <a:rPr lang="en-US" sz="2400" err="1">
                <a:solidFill>
                  <a:srgbClr val="000000"/>
                </a:solidFill>
                <a:latin typeface="Source Code Pro" panose="020F0502020204030204" pitchFamily="34" charset="0"/>
              </a:rPr>
              <a:t>println</a:t>
            </a:r>
            <a:r>
              <a:rPr lang="en-US" sz="2400">
                <a:solidFill>
                  <a:srgbClr val="000000"/>
                </a:solidFill>
                <a:latin typeface="Source Code Pro" panose="020F0502020204030204" pitchFamily="34" charset="0"/>
              </a:rPr>
              <a:t>);</a:t>
            </a:r>
            <a:endParaRPr lang="en-BA" sz="2400"/>
          </a:p>
        </p:txBody>
      </p:sp>
    </p:spTree>
    <p:extLst>
      <p:ext uri="{BB962C8B-B14F-4D97-AF65-F5344CB8AC3E}">
        <p14:creationId xmlns:p14="http://schemas.microsoft.com/office/powerpoint/2010/main" val="179176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2BD1B0-514D-4B6E-B3D2-41A24F4C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Webflux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C541BB-EDDB-4285-AE1D-E34BE2D70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err="1"/>
              <a:t>Since</a:t>
            </a:r>
            <a:r>
              <a:rPr lang="bs-Latn-BA"/>
              <a:t> </a:t>
            </a:r>
            <a:r>
              <a:rPr lang="bs-Latn-BA" err="1"/>
              <a:t>Spring</a:t>
            </a:r>
            <a:r>
              <a:rPr lang="bs-Latn-BA"/>
              <a:t> 5</a:t>
            </a:r>
          </a:p>
          <a:p>
            <a:r>
              <a:rPr lang="bs-Latn-BA" err="1"/>
              <a:t>Coexist</a:t>
            </a:r>
            <a:r>
              <a:rPr lang="bs-Latn-BA"/>
              <a:t> </a:t>
            </a:r>
            <a:r>
              <a:rPr lang="bs-Latn-BA" err="1"/>
              <a:t>with</a:t>
            </a:r>
            <a:r>
              <a:rPr lang="bs-Latn-BA"/>
              <a:t> </a:t>
            </a:r>
            <a:r>
              <a:rPr lang="bs-Latn-BA" err="1"/>
              <a:t>Spring</a:t>
            </a:r>
            <a:r>
              <a:rPr lang="bs-Latn-BA"/>
              <a:t> MVC</a:t>
            </a:r>
          </a:p>
          <a:p>
            <a:endParaRPr lang="bs-Latn-BA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DD2BA65-AB66-436E-A195-6243EB800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A31A9DD-C236-794A-93EE-4C25B0AEE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48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C4EB07-D7C8-4D32-94C7-B70BBC1C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Netty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A14BAE-4A99-459C-B876-761F69A7B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bs-Latn-BA"/>
              <a:t>NIO</a:t>
            </a:r>
          </a:p>
          <a:p>
            <a:r>
              <a:rPr lang="bs-Latn-BA"/>
              <a:t>Event-driven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54D4A10-F360-4609-8A08-F4CFFC7B9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0BADAC9-17A9-514F-9A7C-EE60C54E8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7C0812E-398C-4DD1-800D-D68BF0C18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12" y="3246346"/>
            <a:ext cx="5334740" cy="289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11087A0-2A99-4B3E-B6D3-A67458534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350" y="3246346"/>
            <a:ext cx="5449446" cy="295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74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C4EB07-D7C8-4D32-94C7-B70BBC1C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Netty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A14BAE-4A99-459C-B876-761F69A7B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bs-Latn-BA"/>
              <a:t>NIO</a:t>
            </a:r>
          </a:p>
          <a:p>
            <a:r>
              <a:rPr lang="bs-Latn-BA"/>
              <a:t>Event-driven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54D4A10-F360-4609-8A08-F4CFFC7B9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0BADAC9-17A9-514F-9A7C-EE60C54E8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pic>
        <p:nvPicPr>
          <p:cNvPr id="9" name="Picture 2" descr="Spring Webflux: EventLoop vs Thread Per Request Model - DZone Java">
            <a:extLst>
              <a:ext uri="{FF2B5EF4-FFF2-40B4-BE49-F238E27FC236}">
                <a16:creationId xmlns:a16="http://schemas.microsoft.com/office/drawing/2014/main" id="{163CF713-7B74-4E82-88DC-C02E1620B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61" y="365125"/>
            <a:ext cx="59436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33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18D9AA-33FD-42F5-BED8-CDAF8C6E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>
                <a:cs typeface="Sabon Next LT"/>
              </a:rPr>
              <a:t>Webflux</a:t>
            </a:r>
            <a:endParaRPr lang="bs-Latn-BA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6AB891-1B38-4474-915E-0EEDFCD69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5676" y="2509205"/>
            <a:ext cx="7391400" cy="25421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bs-Latn-BA" sz="1800" dirty="0">
                <a:solidFill>
                  <a:schemeClr val="bg1">
                    <a:lumMod val="50000"/>
                  </a:schemeClr>
                </a:solidFill>
                <a:latin typeface="Consolas"/>
                <a:ea typeface="+mn-lt"/>
                <a:cs typeface="+mn-lt"/>
              </a:rPr>
              <a:t>// brings in reactor core and reactor netty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999999"/>
                </a:solidFill>
                <a:latin typeface="Consolas"/>
              </a:rPr>
              <a:t>&lt;</a:t>
            </a:r>
            <a:r>
              <a:rPr lang="en-US" sz="1800" dirty="0">
                <a:solidFill>
                  <a:srgbClr val="990055"/>
                </a:solidFill>
                <a:latin typeface="Consolas"/>
              </a:rPr>
              <a:t>dependency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  </a:t>
            </a:r>
            <a:endParaRPr lang="en-BA" sz="1800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9999"/>
                </a:solidFill>
                <a:latin typeface="Consolas"/>
              </a:rPr>
              <a:t>   &lt;</a:t>
            </a:r>
            <a:r>
              <a:rPr lang="en-US" sz="1800" dirty="0" err="1">
                <a:solidFill>
                  <a:srgbClr val="990055"/>
                </a:solidFill>
                <a:latin typeface="Consolas"/>
              </a:rPr>
              <a:t>groupId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&gt;</a:t>
            </a:r>
            <a:r>
              <a:rPr lang="bs-Latn-BA" sz="1800" dirty="0">
                <a:solidFill>
                  <a:srgbClr val="000000"/>
                </a:solidFill>
                <a:latin typeface="Consolas"/>
              </a:rPr>
              <a:t>org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bs-Latn-BA" sz="1800" dirty="0">
                <a:solidFill>
                  <a:srgbClr val="000000"/>
                </a:solidFill>
                <a:latin typeface="Consolas"/>
              </a:rPr>
              <a:t>springframework.boot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&lt;/</a:t>
            </a:r>
            <a:r>
              <a:rPr lang="en-US" sz="1800" dirty="0" err="1">
                <a:solidFill>
                  <a:srgbClr val="990055"/>
                </a:solidFill>
                <a:latin typeface="Consolas"/>
              </a:rPr>
              <a:t>groupId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&gt;</a:t>
            </a:r>
            <a:endParaRPr lang="en-BA" sz="1800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   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&lt;</a:t>
            </a:r>
            <a:r>
              <a:rPr lang="en-US" sz="1800" dirty="0" err="1">
                <a:solidFill>
                  <a:srgbClr val="990055"/>
                </a:solidFill>
                <a:latin typeface="Consolas"/>
              </a:rPr>
              <a:t>artifactId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&gt;</a:t>
            </a:r>
            <a:r>
              <a:rPr lang="bs-Latn-BA" sz="1800" dirty="0">
                <a:solidFill>
                  <a:srgbClr val="000000"/>
                </a:solidFill>
                <a:latin typeface="Consolas"/>
              </a:rPr>
              <a:t>spring-boot-starter-webflux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&lt;/</a:t>
            </a:r>
            <a:r>
              <a:rPr lang="en-US" sz="1800" dirty="0" err="1">
                <a:solidFill>
                  <a:srgbClr val="990055"/>
                </a:solidFill>
                <a:latin typeface="Consolas"/>
              </a:rPr>
              <a:t>artifactId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endParaRPr lang="en-BA" sz="1800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9999"/>
                </a:solidFill>
                <a:latin typeface="Consolas"/>
              </a:rPr>
              <a:t>&lt;/</a:t>
            </a:r>
            <a:r>
              <a:rPr lang="en-US" sz="1800" dirty="0">
                <a:solidFill>
                  <a:srgbClr val="990055"/>
                </a:solidFill>
                <a:latin typeface="Consolas"/>
              </a:rPr>
              <a:t>dependency</a:t>
            </a:r>
            <a:r>
              <a:rPr lang="en-US" sz="1800" dirty="0">
                <a:solidFill>
                  <a:srgbClr val="999999"/>
                </a:solidFill>
                <a:latin typeface="Consolas"/>
              </a:rPr>
              <a:t>&gt;</a:t>
            </a:r>
            <a:endParaRPr lang="en-BA" sz="1800" dirty="0">
              <a:latin typeface="Consolas"/>
            </a:endParaRPr>
          </a:p>
          <a:p>
            <a:pPr marL="0" indent="0">
              <a:buNone/>
            </a:pPr>
            <a:endParaRPr lang="sr-Latn-RS" dirty="0">
              <a:latin typeface="Consolas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3847988-7ACF-4803-9968-D806FD17B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90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86F245-73C5-4D78-9063-5B214DD07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RestController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7268B3-D1A8-4818-92B9-7EAC60D5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altLang="sr-Latn-RS" sz="1800" b="1" dirty="0">
                <a:solidFill>
                  <a:srgbClr val="80800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@</a:t>
            </a:r>
            <a:r>
              <a:rPr lang="sr-Latn-RS" altLang="sr-Latn-RS" sz="1800" b="1" dirty="0" err="1">
                <a:solidFill>
                  <a:srgbClr val="80800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RestController</a:t>
            </a:r>
            <a:b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public class </a:t>
            </a:r>
            <a:r>
              <a:rPr lang="en-US" sz="18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UserController</a:t>
            </a: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 {</a:t>
            </a:r>
          </a:p>
          <a:p>
            <a:pPr marL="0" indent="0">
              <a:buNone/>
            </a:pPr>
            <a:endParaRPr lang="en-US" sz="18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457200" lvl="1" indent="0">
              <a:buNone/>
            </a:pPr>
            <a:r>
              <a:rPr lang="sr-Latn-RS" altLang="sr-Latn-RS" sz="1800" b="1" dirty="0">
                <a:solidFill>
                  <a:srgbClr val="80800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@</a:t>
            </a:r>
            <a:r>
              <a:rPr lang="sr-Latn-RS" altLang="sr-Latn-RS" sz="1800" b="1" dirty="0" err="1">
                <a:solidFill>
                  <a:srgbClr val="80800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GetMapping</a:t>
            </a:r>
            <a:r>
              <a:rPr lang="en-US" sz="1800" dirty="0">
                <a:solidFill>
                  <a:schemeClr val="accent6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("/get/{id}"</a:t>
            </a: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  <a:b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public Mono&lt;User&gt; </a:t>
            </a:r>
            <a:r>
              <a:rPr lang="en-US" sz="1800" b="1" dirty="0" err="1">
                <a:solidFill>
                  <a:srgbClr val="FFC66D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getById</a:t>
            </a: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(@</a:t>
            </a:r>
            <a:r>
              <a:rPr lang="en-US" sz="18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PathVariable</a:t>
            </a: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(value = </a:t>
            </a:r>
            <a:r>
              <a:rPr lang="en-US" sz="1800" dirty="0">
                <a:solidFill>
                  <a:schemeClr val="accent6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"id"</a:t>
            </a: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 String id) {</a:t>
            </a:r>
          </a:p>
          <a:p>
            <a:pPr marL="457200" lvl="1" indent="0">
              <a:buNone/>
            </a:pPr>
            <a:b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    return </a:t>
            </a:r>
            <a:r>
              <a:rPr lang="en-US" sz="1800" b="1" dirty="0" err="1">
                <a:solidFill>
                  <a:srgbClr val="9876AA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userService</a:t>
            </a:r>
            <a:r>
              <a:rPr lang="en-US" sz="18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.getById</a:t>
            </a: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(id);</a:t>
            </a:r>
          </a:p>
          <a:p>
            <a:pPr marL="457200" lvl="1" indent="0">
              <a:buNone/>
            </a:pPr>
            <a:b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}</a:t>
            </a:r>
          </a:p>
          <a:p>
            <a:pPr marL="457200" lvl="1" indent="0">
              <a:buNone/>
            </a:pPr>
            <a:endParaRPr lang="en-US" sz="18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B50B0F50-5289-AF47-A078-50C29BD08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8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BBB6DC-D716-4960-873B-C5631B583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Routing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6767B74-716D-4149-889A-04565005B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29" y="1825625"/>
            <a:ext cx="1157810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BBB529"/>
                </a:solidFill>
              </a:rPr>
              <a:t>@Bean</a:t>
            </a:r>
            <a:b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public 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RouterFunction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&lt;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ServerResponse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&gt; 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userRouter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() {</a:t>
            </a:r>
            <a:endParaRPr lang="bs-Latn-BA" sz="14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    return route(GET(</a:t>
            </a:r>
            <a:r>
              <a:rPr lang="en-US" sz="1400" b="1" dirty="0">
                <a:solidFill>
                  <a:srgbClr val="7030A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USER_PATH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).and(accept(</a:t>
            </a:r>
            <a:r>
              <a:rPr lang="en-US" sz="1400" b="1" dirty="0">
                <a:solidFill>
                  <a:srgbClr val="7030A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APPLICATION_NDJSON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)), 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userHandler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::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getById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  <a:endParaRPr lang="bs-Latn-BA" sz="14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            .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andRoute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(POST(</a:t>
            </a:r>
            <a:r>
              <a:rPr lang="en-US" sz="1400" b="1" dirty="0">
                <a:solidFill>
                  <a:srgbClr val="7030A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USER_PATH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).and(accept(</a:t>
            </a:r>
            <a:r>
              <a:rPr lang="en-US" sz="1400" b="1" dirty="0">
                <a:solidFill>
                  <a:srgbClr val="7030A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APPLICATION_NDJSON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)), 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userHandler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::save)</a:t>
            </a:r>
            <a:endParaRPr lang="bs-Latn-BA" sz="14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            .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andRoute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(DELETE(</a:t>
            </a:r>
            <a:r>
              <a:rPr lang="en-US" sz="1400" b="1" dirty="0">
                <a:solidFill>
                  <a:srgbClr val="7030A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USER_PATH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).and(accept(</a:t>
            </a:r>
            <a:r>
              <a:rPr lang="en-US" sz="1400" b="1" dirty="0">
                <a:solidFill>
                  <a:srgbClr val="7030A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APPLICATION_NDJSON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)), </a:t>
            </a:r>
            <a:r>
              <a:rPr lang="en-US" sz="1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userHandler</a:t>
            </a: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::delete);</a:t>
            </a:r>
            <a:b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</a:br>
            <a:r>
              <a:rPr lang="en-US" sz="1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}</a:t>
            </a:r>
            <a:endParaRPr lang="bs-Latn-BA" sz="14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1D5D4104-0B0F-DC4D-A553-BE1A576BD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7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323D3E-BE28-4BFE-A6FC-A5B9169A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>
                <a:cs typeface="Sabon Next LT"/>
              </a:rPr>
              <a:t>WebClient</a:t>
            </a:r>
            <a:endParaRPr lang="bs-Latn-BA" dirty="0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A0FCFBA6-E2C1-EF44-A8B4-88A18E5A5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B9C7D4-5922-CF41-B4F6-2A470BDD9267}"/>
              </a:ext>
            </a:extLst>
          </p:cNvPr>
          <p:cNvSpPr txBox="1"/>
          <p:nvPr/>
        </p:nvSpPr>
        <p:spPr>
          <a:xfrm>
            <a:off x="1081825" y="2271870"/>
            <a:ext cx="940749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BBB529"/>
                </a:solidFill>
                <a:effectLst/>
              </a:rPr>
              <a:t>@Bean</a:t>
            </a:r>
            <a:br>
              <a:rPr lang="en-US" dirty="0">
                <a:solidFill>
                  <a:srgbClr val="BBB529"/>
                </a:solidFill>
                <a:effectLst/>
              </a:rPr>
            </a:br>
            <a:r>
              <a:rPr lang="en-US" dirty="0">
                <a:solidFill>
                  <a:srgbClr val="BBB529"/>
                </a:solidFill>
                <a:effectLst/>
              </a:rPr>
              <a:t> </a:t>
            </a:r>
            <a:r>
              <a:rPr lang="en-US" dirty="0">
                <a:solidFill>
                  <a:srgbClr val="CC7832"/>
                </a:solidFill>
                <a:effectLst/>
              </a:rPr>
              <a:t>public </a:t>
            </a:r>
            <a:r>
              <a:rPr lang="en-US" dirty="0" err="1"/>
              <a:t>WebClient</a:t>
            </a:r>
            <a:r>
              <a:rPr lang="en-US" dirty="0"/>
              <a:t> </a:t>
            </a:r>
            <a:r>
              <a:rPr lang="en-US" dirty="0" err="1">
                <a:solidFill>
                  <a:srgbClr val="FFC66D"/>
                </a:solidFill>
                <a:effectLst/>
              </a:rPr>
              <a:t>mapsLocationWebClient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>
                <a:solidFill>
                  <a:srgbClr val="CC7832"/>
                </a:solidFill>
                <a:effectLst/>
              </a:rPr>
              <a:t>return </a:t>
            </a:r>
            <a:r>
              <a:rPr lang="en-US" b="1" dirty="0" err="1">
                <a:solidFill>
                  <a:srgbClr val="9876AA"/>
                </a:solidFill>
                <a:effectLst/>
              </a:rPr>
              <a:t>webClientBuilder</a:t>
            </a:r>
            <a:br>
              <a:rPr lang="en-US" dirty="0">
                <a:solidFill>
                  <a:srgbClr val="9876AA"/>
                </a:solidFill>
                <a:effectLst/>
              </a:rPr>
            </a:br>
            <a:r>
              <a:rPr lang="en-US" dirty="0">
                <a:solidFill>
                  <a:srgbClr val="9876AA"/>
                </a:solidFill>
                <a:effectLst/>
              </a:rPr>
              <a:t>                </a:t>
            </a:r>
            <a:r>
              <a:rPr lang="en-US" dirty="0"/>
              <a:t>.</a:t>
            </a:r>
            <a:r>
              <a:rPr lang="en-US" dirty="0" err="1"/>
              <a:t>baseUrl</a:t>
            </a:r>
            <a:r>
              <a:rPr lang="en-US" dirty="0"/>
              <a:t>(</a:t>
            </a:r>
            <a:r>
              <a:rPr lang="en-US" b="1" dirty="0" err="1">
                <a:solidFill>
                  <a:srgbClr val="9876AA"/>
                </a:solidFill>
                <a:effectLst/>
              </a:rPr>
              <a:t>mapsLocationProperties</a:t>
            </a:r>
            <a:r>
              <a:rPr lang="en-US" dirty="0" err="1"/>
              <a:t>.getUrl</a:t>
            </a:r>
            <a:r>
              <a:rPr lang="en-US" dirty="0"/>
              <a:t>())</a:t>
            </a:r>
            <a:br>
              <a:rPr lang="en-US" dirty="0"/>
            </a:br>
            <a:r>
              <a:rPr lang="en-US" dirty="0"/>
              <a:t>                .</a:t>
            </a:r>
            <a:r>
              <a:rPr lang="en-US" dirty="0" err="1"/>
              <a:t>defaultHeaders</a:t>
            </a:r>
            <a:r>
              <a:rPr lang="en-US" dirty="0"/>
              <a:t>(header -&gt; {</a:t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err="1"/>
              <a:t>header.add</a:t>
            </a:r>
            <a:r>
              <a:rPr lang="en-US" dirty="0"/>
              <a:t>(</a:t>
            </a:r>
            <a:r>
              <a:rPr lang="en-US" dirty="0" err="1"/>
              <a:t>HttpHeaders.</a:t>
            </a:r>
            <a:r>
              <a:rPr lang="en-US" b="1" i="1" dirty="0" err="1">
                <a:solidFill>
                  <a:srgbClr val="9876AA"/>
                </a:solidFill>
                <a:effectLst/>
              </a:rPr>
              <a:t>CONTENT_TYPE</a:t>
            </a:r>
            <a:r>
              <a:rPr lang="en-US" dirty="0">
                <a:solidFill>
                  <a:srgbClr val="CC7832"/>
                </a:solidFill>
                <a:effectLst/>
              </a:rPr>
              <a:t>, </a:t>
            </a:r>
            <a:r>
              <a:rPr lang="en-US" dirty="0" err="1"/>
              <a:t>MediaType.</a:t>
            </a:r>
            <a:r>
              <a:rPr lang="en-US" b="1" i="1" dirty="0" err="1">
                <a:solidFill>
                  <a:srgbClr val="9876AA"/>
                </a:solidFill>
                <a:effectLst/>
              </a:rPr>
              <a:t>APPLICATION_NDJSON_VALUE</a:t>
            </a:r>
            <a:r>
              <a:rPr lang="en-US" dirty="0"/>
              <a:t>)</a:t>
            </a:r>
            <a:r>
              <a:rPr lang="en-US" dirty="0">
                <a:solidFill>
                  <a:srgbClr val="CC7832"/>
                </a:solidFill>
                <a:effectLst/>
              </a:rPr>
              <a:t>;</a:t>
            </a:r>
            <a:br>
              <a:rPr lang="en-US" dirty="0">
                <a:solidFill>
                  <a:srgbClr val="CC7832"/>
                </a:solidFill>
                <a:effectLst/>
              </a:rPr>
            </a:br>
            <a:r>
              <a:rPr lang="en-US" dirty="0">
                <a:solidFill>
                  <a:srgbClr val="CC7832"/>
                </a:solidFill>
                <a:effectLst/>
              </a:rPr>
              <a:t>                </a:t>
            </a:r>
            <a:r>
              <a:rPr lang="en-US" dirty="0"/>
              <a:t>})</a:t>
            </a:r>
            <a:br>
              <a:rPr lang="en-US" dirty="0"/>
            </a:br>
            <a:r>
              <a:rPr lang="en-US" dirty="0"/>
              <a:t>                .build()</a:t>
            </a:r>
            <a:r>
              <a:rPr lang="en-US" dirty="0">
                <a:solidFill>
                  <a:srgbClr val="CC7832"/>
                </a:solidFill>
                <a:effectLst/>
              </a:rPr>
              <a:t>;</a:t>
            </a:r>
            <a:br>
              <a:rPr lang="en-US" dirty="0">
                <a:solidFill>
                  <a:srgbClr val="CC7832"/>
                </a:solidFill>
                <a:effectLst/>
              </a:rPr>
            </a:br>
            <a:r>
              <a:rPr lang="en-US" dirty="0">
                <a:solidFill>
                  <a:srgbClr val="CC7832"/>
                </a:solidFill>
                <a:effectLst/>
              </a:rPr>
              <a:t>    </a:t>
            </a: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}</a:t>
            </a:r>
            <a:endParaRPr lang="en-BA" dirty="0"/>
          </a:p>
        </p:txBody>
      </p:sp>
    </p:spTree>
    <p:extLst>
      <p:ext uri="{BB962C8B-B14F-4D97-AF65-F5344CB8AC3E}">
        <p14:creationId xmlns:p14="http://schemas.microsoft.com/office/powerpoint/2010/main" val="37887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6F47-110A-4140-A708-D9519134A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0BB65-7167-4A76-AA08-B48A6687B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Why reactive</a:t>
            </a:r>
          </a:p>
          <a:p>
            <a:r>
              <a:rPr lang="bs-Latn-BA" dirty="0"/>
              <a:t>When to be reactive</a:t>
            </a:r>
          </a:p>
          <a:p>
            <a:r>
              <a:rPr lang="bs-Latn-BA" dirty="0"/>
              <a:t>Manifesto</a:t>
            </a:r>
          </a:p>
          <a:p>
            <a:r>
              <a:rPr lang="bs-Latn-BA" dirty="0"/>
              <a:t>Java libraries</a:t>
            </a:r>
          </a:p>
          <a:p>
            <a:r>
              <a:rPr lang="bs-Latn-BA" dirty="0"/>
              <a:t>Spring Webflux</a:t>
            </a:r>
          </a:p>
          <a:p>
            <a:r>
              <a:rPr lang="bs-Latn-BA" dirty="0"/>
              <a:t>Code examples</a:t>
            </a:r>
          </a:p>
        </p:txBody>
      </p:sp>
    </p:spTree>
    <p:extLst>
      <p:ext uri="{BB962C8B-B14F-4D97-AF65-F5344CB8AC3E}">
        <p14:creationId xmlns:p14="http://schemas.microsoft.com/office/powerpoint/2010/main" val="2861492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323D3E-BE28-4BFE-A6FC-A5B9169A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>
                <a:cs typeface="Sabon Next LT"/>
              </a:rPr>
              <a:t>WebClient</a:t>
            </a:r>
            <a:endParaRPr lang="bs-Latn-BA" dirty="0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A0FCFBA6-E2C1-EF44-A8B4-88A18E5A5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DF0B758E-3F29-421A-8865-B3440E93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352" y="2351307"/>
            <a:ext cx="6024726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9876AA"/>
                </a:solidFill>
              </a:rPr>
              <a:t>mapsLocationClientBuilder</a:t>
            </a:r>
            <a:br>
              <a:rPr lang="en-US" sz="2400" dirty="0">
                <a:solidFill>
                  <a:srgbClr val="9876AA"/>
                </a:solidFill>
              </a:rPr>
            </a:b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.get()</a:t>
            </a:r>
            <a:b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.uri(uri -&gt; </a:t>
            </a:r>
            <a:r>
              <a:rPr kumimoji="0" lang="sr-Latn-RS" altLang="sr-Latn-R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uri.path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(</a:t>
            </a:r>
            <a:r>
              <a:rPr kumimoji="0" lang="sr-Latn-RS" altLang="sr-Latn-R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JetBrains Mono"/>
              </a:rPr>
              <a:t>"/place/{id}"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).build(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JetBrains Mono"/>
              </a:rPr>
              <a:t>id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))</a:t>
            </a:r>
            <a:b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.retrieve()</a:t>
            </a:r>
            <a:b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.</a:t>
            </a:r>
            <a:r>
              <a:rPr kumimoji="0" lang="sr-Latn-RS" altLang="sr-Latn-R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bodyToMono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(</a:t>
            </a:r>
            <a:r>
              <a:rPr kumimoji="0" lang="sr-Latn-RS" altLang="sr-Latn-R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Place.</a:t>
            </a:r>
            <a:r>
              <a:rPr kumimoji="0" lang="sr-Latn-RS" altLang="sr-Latn-R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);</a:t>
            </a:r>
            <a:endParaRPr kumimoji="0" lang="sr-Latn-RS" altLang="sr-Latn-R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485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4888-F20C-4197-B1CD-C3FC1A32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Webflux Security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603E10B-408A-4DFA-AFEC-562FBEF101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14744" y="2794877"/>
            <a:ext cx="7761740" cy="12682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0" tIns="7935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dependency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groupId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org.springframework.boot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groupId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artifactId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spring-boot-starter-security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artifactId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dependency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23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1AE85-1373-45D8-AA7D-FA26CECC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Webflux Security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DDACC6F-8179-4F00-B469-C2092E0948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749571" y="1895626"/>
            <a:ext cx="6692858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  <a:t>@EnableWebFluxSecurity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</a:b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public class 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WebfluxSecurityConfig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  <a:t>@Bean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  <a:t>    </a:t>
            </a: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public 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MapReactiveUserDetailsService userDetailsService() {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UserDetails user = User.withDefaultPasswordEncoder()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        .username(</a:t>
            </a: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JetBrains Mono"/>
              </a:rPr>
              <a:t>"user"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)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        .password(</a:t>
            </a: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JetBrains Mono"/>
              </a:rPr>
              <a:t>"user"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)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        .roles(</a:t>
            </a: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JetBrains Mono"/>
              </a:rPr>
              <a:t>"USER"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)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        .build();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    </a:t>
            </a:r>
            <a:r>
              <a:rPr kumimoji="0" lang="sr-Latn-RS" altLang="sr-Latn-R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new </a:t>
            </a: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MapReactiveUserDetailsService(user);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    }</a:t>
            </a:r>
            <a:b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</a:br>
            <a:r>
              <a:rPr kumimoji="0" lang="sr-Latn-RS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}</a:t>
            </a:r>
            <a:endParaRPr kumimoji="0" lang="sr-Latn-RS" altLang="sr-Latn-R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785EF-970A-42C1-A8A9-F93873644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OpenApi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6004D3F-D617-4085-AD02-18E0E62001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18083" y="1920273"/>
            <a:ext cx="10076568" cy="3416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dependency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groupId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org.openapitools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groupId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artifactId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openapi-generator-maven-plugin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artifactId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999999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version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${openapi-generator.version}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version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dependency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dependency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groupId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org.springdoc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groupId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artifactId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springdoc-openapi-webflux-ui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artifactId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	&lt;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version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${openapi.version}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version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dependency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8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EF044-9D79-6F44-BB1D-642571DD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A" dirty="0"/>
              <a:t>Code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A79E5-E3F9-A446-9A27-7AC090C2C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07" y="3002783"/>
            <a:ext cx="9409386" cy="549713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https://github.com/</a:t>
            </a:r>
            <a:r>
              <a:rPr lang="en-US" dirty="0" err="1">
                <a:hlinkClick r:id="rId3"/>
              </a:rPr>
              <a:t>adnanisajbeg</a:t>
            </a:r>
            <a:r>
              <a:rPr lang="en-US" dirty="0">
                <a:hlinkClick r:id="rId3"/>
              </a:rPr>
              <a:t>/java-</a:t>
            </a:r>
            <a:r>
              <a:rPr lang="en-US" dirty="0" err="1">
                <a:hlinkClick r:id="rId3"/>
              </a:rPr>
              <a:t>cro</a:t>
            </a:r>
            <a:r>
              <a:rPr lang="en-US" dirty="0">
                <a:hlinkClick r:id="rId3"/>
              </a:rPr>
              <a:t>-reactive-service</a:t>
            </a:r>
            <a:endParaRPr lang="en-BA" dirty="0"/>
          </a:p>
        </p:txBody>
      </p:sp>
    </p:spTree>
    <p:extLst>
      <p:ext uri="{BB962C8B-B14F-4D97-AF65-F5344CB8AC3E}">
        <p14:creationId xmlns:p14="http://schemas.microsoft.com/office/powerpoint/2010/main" val="119103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5EFC34-A597-4CD8-83F1-4D400DF1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634"/>
            <a:ext cx="10515600" cy="1325563"/>
          </a:xfrm>
        </p:spPr>
        <p:txBody>
          <a:bodyPr/>
          <a:lstStyle/>
          <a:p>
            <a:r>
              <a:rPr lang="bs-Latn-BA">
                <a:cs typeface="Sabon Next LT"/>
              </a:rPr>
              <a:t> Why reactive?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178188-7A37-4D7F-8AE6-E38B204B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bs-Latn-BA" dirty="0" err="1">
                <a:cs typeface="Calibri"/>
              </a:rPr>
              <a:t>Increase</a:t>
            </a:r>
            <a:r>
              <a:rPr lang="bs-Latn-BA" dirty="0">
                <a:cs typeface="Calibri"/>
              </a:rPr>
              <a:t> in </a:t>
            </a:r>
            <a:r>
              <a:rPr lang="bs-Latn-BA" dirty="0" err="1">
                <a:cs typeface="Calibri"/>
              </a:rPr>
              <a:t>requests</a:t>
            </a:r>
            <a:endParaRPr lang="bs-Latn-BA" dirty="0"/>
          </a:p>
          <a:p>
            <a:r>
              <a:rPr lang="bs-Latn-BA" dirty="0" err="1">
                <a:cs typeface="Calibri"/>
              </a:rPr>
              <a:t>Large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and</a:t>
            </a:r>
            <a:r>
              <a:rPr lang="bs-Latn-BA" dirty="0">
                <a:cs typeface="Calibri"/>
              </a:rPr>
              <a:t>/</a:t>
            </a:r>
            <a:r>
              <a:rPr lang="bs-Latn-BA" dirty="0" err="1">
                <a:cs typeface="Calibri"/>
              </a:rPr>
              <a:t>or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long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lasting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requests</a:t>
            </a:r>
            <a:r>
              <a:rPr lang="bs-Latn-BA" dirty="0">
                <a:cs typeface="Calibri"/>
              </a:rPr>
              <a:t>/</a:t>
            </a:r>
            <a:r>
              <a:rPr lang="bs-Latn-BA" dirty="0" err="1">
                <a:cs typeface="Calibri"/>
              </a:rPr>
              <a:t>responses</a:t>
            </a:r>
            <a:endParaRPr lang="bs-Latn-BA" dirty="0">
              <a:cs typeface="Calibri"/>
            </a:endParaRPr>
          </a:p>
          <a:p>
            <a:r>
              <a:rPr lang="bs-Latn-BA" dirty="0" err="1">
                <a:cs typeface="Calibri"/>
              </a:rPr>
              <a:t>Thread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number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spikes</a:t>
            </a:r>
            <a:endParaRPr lang="bs-Latn-BA" dirty="0"/>
          </a:p>
          <a:p>
            <a:r>
              <a:rPr lang="bs-Latn-BA" dirty="0" err="1"/>
              <a:t>Exploding</a:t>
            </a:r>
            <a:r>
              <a:rPr lang="bs-Latn-BA" dirty="0"/>
              <a:t> </a:t>
            </a:r>
            <a:r>
              <a:rPr lang="bs-Latn-BA" dirty="0" err="1"/>
              <a:t>failures</a:t>
            </a:r>
            <a:endParaRPr lang="bs-Latn-BA" dirty="0"/>
          </a:p>
          <a:p>
            <a:r>
              <a:rPr lang="bs-Latn-BA" dirty="0" err="1"/>
              <a:t>Handle</a:t>
            </a:r>
            <a:r>
              <a:rPr lang="bs-Latn-BA" dirty="0"/>
              <a:t> network </a:t>
            </a:r>
            <a:r>
              <a:rPr lang="bs-Latn-BA" dirty="0" err="1"/>
              <a:t>issues</a:t>
            </a:r>
            <a:endParaRPr lang="bs-Latn-BA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3F183DE-235B-4965-80D8-FBA164025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EB31408-BA46-9849-930F-C1F9BB5A9F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02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796DC2-48DF-41B3-963B-43AC7527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When to be reactive?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DA559C-1750-43E7-A227-22D788603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bs-Latn-BA" sz="2400"/>
              <a:t>100+ requests per minute</a:t>
            </a:r>
          </a:p>
          <a:p>
            <a:r>
              <a:rPr lang="bs-Latn-BA" sz="2400"/>
              <a:t>Requests require 5+ seconds</a:t>
            </a:r>
          </a:p>
          <a:p>
            <a:r>
              <a:rPr lang="bs-Latn-BA" sz="2400" err="1"/>
              <a:t>High</a:t>
            </a:r>
            <a:r>
              <a:rPr lang="bs-Latn-BA" sz="2400"/>
              <a:t> </a:t>
            </a:r>
            <a:r>
              <a:rPr lang="bs-Latn-BA" sz="2400" err="1"/>
              <a:t>thread</a:t>
            </a:r>
            <a:r>
              <a:rPr lang="bs-Latn-BA" sz="2400"/>
              <a:t> </a:t>
            </a:r>
            <a:r>
              <a:rPr lang="bs-Latn-BA" sz="2400" err="1"/>
              <a:t>usage</a:t>
            </a:r>
            <a:endParaRPr lang="bs-Latn-BA" sz="2400"/>
          </a:p>
          <a:p>
            <a:endParaRPr lang="bs-Latn-BA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D97F74D-5DA7-4E62-B3AD-BA8D2F689A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DF1D7A7-F3D2-B84D-B262-1C2B1E2D29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F8A08B5-24C9-4AEF-966E-209E18CF92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03830"/>
              </p:ext>
            </p:extLst>
          </p:nvPr>
        </p:nvGraphicFramePr>
        <p:xfrm>
          <a:off x="5751440" y="1825625"/>
          <a:ext cx="5831889" cy="3611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7890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D8B93-F1AC-D949-A36C-7A84199FC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A" dirty="0"/>
              <a:t>What to expect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F6E47-8331-9C40-AE00-3E48B286B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193" y="1690688"/>
            <a:ext cx="10515600" cy="4351338"/>
          </a:xfrm>
        </p:spPr>
        <p:txBody>
          <a:bodyPr/>
          <a:lstStyle/>
          <a:p>
            <a:r>
              <a:rPr lang="en-BA" dirty="0"/>
              <a:t>Takes time to adopt</a:t>
            </a:r>
          </a:p>
          <a:p>
            <a:r>
              <a:rPr lang="en-BA" dirty="0"/>
              <a:t>Behaves serveral times better than blocking application</a:t>
            </a:r>
          </a:p>
          <a:p>
            <a:r>
              <a:rPr lang="en-BA" dirty="0"/>
              <a:t>Less resource consumption</a:t>
            </a:r>
          </a:p>
          <a:p>
            <a:r>
              <a:rPr lang="en-BA" dirty="0"/>
              <a:t>More resilient applications</a:t>
            </a:r>
          </a:p>
          <a:p>
            <a:r>
              <a:rPr lang="en-US" dirty="0"/>
              <a:t>N</a:t>
            </a:r>
            <a:r>
              <a:rPr lang="en-BA" dirty="0"/>
              <a:t>ew reactive libraries comes out regularly</a:t>
            </a:r>
          </a:p>
          <a:p>
            <a:r>
              <a:rPr lang="en-BA" dirty="0"/>
              <a:t>Not that much public APIs supports Reactive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376343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E589B1-3C99-4B57-888B-6F48BEC48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Reactive manifesto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E0FCDA-3E76-4A9F-9721-297305B76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bs-Latn-BA" dirty="0">
                <a:cs typeface="Calibri"/>
              </a:rPr>
              <a:t>Defined what reactive means</a:t>
            </a:r>
          </a:p>
          <a:p>
            <a:pPr lvl="1"/>
            <a:r>
              <a:rPr lang="bs-Latn-BA" dirty="0">
                <a:ea typeface="+mn-lt"/>
                <a:cs typeface="+mn-lt"/>
              </a:rPr>
              <a:t>Highly responsive</a:t>
            </a:r>
          </a:p>
          <a:p>
            <a:pPr lvl="2"/>
            <a:r>
              <a:rPr lang="bs-Latn-BA" dirty="0">
                <a:ea typeface="+mn-lt"/>
                <a:cs typeface="+mn-lt"/>
              </a:rPr>
              <a:t>Under large number of requests</a:t>
            </a:r>
          </a:p>
          <a:p>
            <a:pPr lvl="2"/>
            <a:r>
              <a:rPr lang="bs-Latn-BA" dirty="0">
                <a:ea typeface="+mn-lt"/>
                <a:cs typeface="+mn-lt"/>
              </a:rPr>
              <a:t>Under networking issues</a:t>
            </a:r>
          </a:p>
          <a:p>
            <a:pPr lvl="2"/>
            <a:r>
              <a:rPr lang="bs-Latn-BA" dirty="0">
                <a:ea typeface="+mn-lt"/>
                <a:cs typeface="+mn-lt"/>
              </a:rPr>
              <a:t>Under long processing</a:t>
            </a:r>
          </a:p>
          <a:p>
            <a:pPr lvl="1"/>
            <a:r>
              <a:rPr lang="bs-Latn-BA" dirty="0">
                <a:ea typeface="+mn-lt"/>
                <a:cs typeface="+mn-lt"/>
              </a:rPr>
              <a:t>Tolerant to failure</a:t>
            </a:r>
          </a:p>
          <a:p>
            <a:pPr lvl="2"/>
            <a:r>
              <a:rPr lang="bs-Latn-BA" dirty="0">
                <a:ea typeface="+mn-lt"/>
                <a:cs typeface="+mn-lt"/>
              </a:rPr>
              <a:t>Exception handling</a:t>
            </a:r>
          </a:p>
          <a:p>
            <a:pPr lvl="2"/>
            <a:r>
              <a:rPr lang="bs-Latn-BA" dirty="0">
                <a:ea typeface="+mn-lt"/>
                <a:cs typeface="+mn-lt"/>
              </a:rPr>
              <a:t>Don‘t break everything</a:t>
            </a:r>
          </a:p>
          <a:p>
            <a:pPr lvl="1"/>
            <a:r>
              <a:rPr lang="bs-Latn-BA" dirty="0">
                <a:ea typeface="+mn-lt"/>
                <a:cs typeface="+mn-lt"/>
              </a:rPr>
              <a:t>Elastic in a cost-effective way</a:t>
            </a:r>
          </a:p>
          <a:p>
            <a:pPr lvl="1"/>
            <a:r>
              <a:rPr lang="bs-Latn-BA" dirty="0">
                <a:ea typeface="+mn-lt"/>
                <a:cs typeface="+mn-lt"/>
              </a:rPr>
              <a:t>Message driven</a:t>
            </a:r>
            <a:endParaRPr lang="bs-Latn-BA" dirty="0">
              <a:cs typeface="Calibri" panose="020F0502020204030204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A9302C4-7B0B-4492-945E-070DAF64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5FF718A-8577-F44E-A99C-108942DC4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6E1BEF-5053-4F77-9C4E-5FC3CA40C390}"/>
              </a:ext>
            </a:extLst>
          </p:cNvPr>
          <p:cNvSpPr txBox="1"/>
          <p:nvPr/>
        </p:nvSpPr>
        <p:spPr>
          <a:xfrm>
            <a:off x="838200" y="5647958"/>
            <a:ext cx="1054503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bs-Latn-BA" sz="2000" dirty="0">
                <a:latin typeface="Source Code Pro"/>
                <a:ea typeface="Source Code Pro"/>
                <a:hlinkClick r:id="rId4"/>
              </a:rPr>
              <a:t>https://reactivemanifesto.org/</a:t>
            </a:r>
            <a:endParaRPr lang="sr-Latn-RS" sz="2000" dirty="0">
              <a:latin typeface="Source Code Pro"/>
              <a:ea typeface="Source Code Pro"/>
            </a:endParaRPr>
          </a:p>
        </p:txBody>
      </p:sp>
    </p:spTree>
    <p:extLst>
      <p:ext uri="{BB962C8B-B14F-4D97-AF65-F5344CB8AC3E}">
        <p14:creationId xmlns:p14="http://schemas.microsoft.com/office/powerpoint/2010/main" val="336512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5EFC34-A597-4CD8-83F1-4D400DF1A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ea typeface="+mj-lt"/>
                <a:cs typeface="+mj-lt"/>
              </a:rPr>
              <a:t>Reactive Streams Specification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178188-7A37-4D7F-8AE6-E38B204B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bs-Latn-BA" dirty="0">
                <a:cs typeface="Calibri"/>
              </a:rPr>
              <a:t>Java 8+</a:t>
            </a:r>
            <a:endParaRPr lang="bs-Latn-BA" dirty="0"/>
          </a:p>
          <a:p>
            <a:r>
              <a:rPr lang="bs-Latn-BA" dirty="0" err="1">
                <a:cs typeface="Calibri" panose="020F0502020204030204"/>
              </a:rPr>
              <a:t>Reactive</a:t>
            </a:r>
            <a:r>
              <a:rPr lang="bs-Latn-BA" dirty="0">
                <a:cs typeface="Calibri" panose="020F0502020204030204"/>
              </a:rPr>
              <a:t> </a:t>
            </a:r>
            <a:r>
              <a:rPr lang="bs-Latn-BA" dirty="0" err="1">
                <a:cs typeface="Calibri" panose="020F0502020204030204"/>
              </a:rPr>
              <a:t>stream</a:t>
            </a:r>
            <a:r>
              <a:rPr lang="bs-Latn-BA" dirty="0">
                <a:cs typeface="Calibri" panose="020F0502020204030204"/>
              </a:rPr>
              <a:t> </a:t>
            </a:r>
            <a:r>
              <a:rPr lang="bs-Latn-BA" dirty="0" err="1">
                <a:cs typeface="Calibri" panose="020F0502020204030204"/>
              </a:rPr>
              <a:t>interfaces</a:t>
            </a:r>
            <a:r>
              <a:rPr lang="bs-Latn-BA" dirty="0">
                <a:cs typeface="Calibri" panose="020F0502020204030204"/>
              </a:rPr>
              <a:t>:</a:t>
            </a:r>
          </a:p>
          <a:p>
            <a:pPr lvl="1"/>
            <a:r>
              <a:rPr lang="bs-Latn-BA" dirty="0">
                <a:cs typeface="Calibri" panose="020F0502020204030204"/>
              </a:rPr>
              <a:t>Publisher</a:t>
            </a:r>
          </a:p>
          <a:p>
            <a:pPr lvl="1"/>
            <a:r>
              <a:rPr lang="bs-Latn-BA" dirty="0" err="1">
                <a:cs typeface="Calibri" panose="020F0502020204030204"/>
              </a:rPr>
              <a:t>Subscriber</a:t>
            </a:r>
            <a:endParaRPr lang="bs-Latn-BA" dirty="0">
              <a:cs typeface="Calibri" panose="020F0502020204030204"/>
            </a:endParaRPr>
          </a:p>
          <a:p>
            <a:pPr lvl="1"/>
            <a:r>
              <a:rPr lang="bs-Latn-BA" dirty="0" err="1">
                <a:cs typeface="Calibri" panose="020F0502020204030204"/>
              </a:rPr>
              <a:t>Subscription</a:t>
            </a:r>
            <a:endParaRPr lang="bs-Latn-BA" dirty="0">
              <a:cs typeface="Calibri" panose="020F0502020204030204"/>
            </a:endParaRPr>
          </a:p>
          <a:p>
            <a:pPr lvl="1"/>
            <a:r>
              <a:rPr lang="bs-Latn-BA" dirty="0" err="1">
                <a:cs typeface="Calibri" panose="020F0502020204030204"/>
              </a:rPr>
              <a:t>Processor</a:t>
            </a:r>
            <a:endParaRPr lang="bs-Latn-BA" dirty="0">
              <a:cs typeface="Calibri" panose="020F0502020204030204"/>
            </a:endParaRPr>
          </a:p>
          <a:p>
            <a:r>
              <a:rPr lang="bs-Latn-BA" dirty="0">
                <a:cs typeface="Calibri" panose="020F0502020204030204"/>
              </a:rPr>
              <a:t>Java 9 </a:t>
            </a:r>
            <a:r>
              <a:rPr lang="bs-Latn-BA" dirty="0" err="1">
                <a:cs typeface="Calibri" panose="020F0502020204030204"/>
              </a:rPr>
              <a:t>Flow</a:t>
            </a:r>
            <a:endParaRPr lang="bs-Latn-BA" dirty="0">
              <a:cs typeface="Calibri" panose="020F0502020204030204"/>
            </a:endParaRPr>
          </a:p>
          <a:p>
            <a:endParaRPr lang="bs-Latn-BA" dirty="0">
              <a:cs typeface="Calibri" panose="020F0502020204030204"/>
            </a:endParaRPr>
          </a:p>
          <a:p>
            <a:endParaRPr lang="bs-Latn-BA" dirty="0"/>
          </a:p>
          <a:p>
            <a:endParaRPr lang="bs-Latn-BA" dirty="0">
              <a:cs typeface="Calibri" panose="020F0502020204030204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3F183DE-235B-4965-80D8-FBA164025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EB31408-BA46-9849-930F-C1F9BB5A9F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40CE51-5565-4772-AC68-8A7083972A04}"/>
              </a:ext>
            </a:extLst>
          </p:cNvPr>
          <p:cNvSpPr txBox="1"/>
          <p:nvPr/>
        </p:nvSpPr>
        <p:spPr>
          <a:xfrm>
            <a:off x="823481" y="5229520"/>
            <a:ext cx="1054503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Source Code Pro"/>
                <a:ea typeface="Source Code Pro"/>
                <a:hlinkClick r:id="rId5"/>
              </a:rPr>
              <a:t>https://github.com/reactive-streams/reactive-streams-jvm</a:t>
            </a:r>
            <a:endParaRPr lang="sr-Latn-RS" sz="2000">
              <a:latin typeface="Source Code Pro"/>
              <a:ea typeface="Source Code Pro"/>
            </a:endParaRPr>
          </a:p>
        </p:txBody>
      </p:sp>
    </p:spTree>
    <p:extLst>
      <p:ext uri="{BB962C8B-B14F-4D97-AF65-F5344CB8AC3E}">
        <p14:creationId xmlns:p14="http://schemas.microsoft.com/office/powerpoint/2010/main" val="162316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E589B1-3C99-4B57-888B-6F48BEC48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Project </a:t>
            </a:r>
            <a:r>
              <a:rPr lang="bs-Latn-BA" err="1">
                <a:cs typeface="Sabon Next LT"/>
              </a:rPr>
              <a:t>reactor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E0FCDA-3E76-4A9F-9721-297305B76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62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s-Latn-BA" dirty="0" err="1">
                <a:cs typeface="Calibri"/>
              </a:rPr>
              <a:t>Based</a:t>
            </a:r>
            <a:r>
              <a:rPr lang="bs-Latn-BA" dirty="0">
                <a:cs typeface="Calibri"/>
              </a:rPr>
              <a:t> on </a:t>
            </a:r>
            <a:r>
              <a:rPr lang="bs-Latn-BA" dirty="0" err="1">
                <a:cs typeface="Calibri"/>
              </a:rPr>
              <a:t>Reactive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Stream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Specification</a:t>
            </a:r>
            <a:endParaRPr lang="bs-Latn-BA" dirty="0">
              <a:cs typeface="Calibri"/>
            </a:endParaRPr>
          </a:p>
          <a:p>
            <a:r>
              <a:rPr lang="bs-Latn-BA" dirty="0" err="1">
                <a:cs typeface="Calibri"/>
              </a:rPr>
              <a:t>Flux</a:t>
            </a:r>
            <a:r>
              <a:rPr lang="bs-Latn-BA" dirty="0">
                <a:cs typeface="Calibri"/>
              </a:rPr>
              <a:t> </a:t>
            </a:r>
            <a:r>
              <a:rPr lang="bs-Latn-BA" dirty="0" err="1">
                <a:cs typeface="Calibri"/>
              </a:rPr>
              <a:t>and</a:t>
            </a:r>
            <a:r>
              <a:rPr lang="bs-Latn-BA" dirty="0">
                <a:cs typeface="Calibri"/>
              </a:rPr>
              <a:t> Mono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A9302C4-7B0B-4492-945E-070DAF643D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E00AB88-07DA-E948-84C7-2869F74A09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49BB59E-402E-B34C-932C-946B5D106EEF}"/>
              </a:ext>
            </a:extLst>
          </p:cNvPr>
          <p:cNvSpPr/>
          <p:nvPr/>
        </p:nvSpPr>
        <p:spPr>
          <a:xfrm>
            <a:off x="3532909" y="3899186"/>
            <a:ext cx="554181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>
                <a:solidFill>
                  <a:srgbClr val="999999"/>
                </a:solidFill>
                <a:latin typeface="Consolas"/>
              </a:rPr>
              <a:t>&lt;</a:t>
            </a:r>
            <a:r>
              <a:rPr lang="en-US">
                <a:solidFill>
                  <a:srgbClr val="990055"/>
                </a:solidFill>
                <a:latin typeface="Consolas"/>
              </a:rPr>
              <a:t>dependency</a:t>
            </a:r>
            <a:r>
              <a:rPr lang="en-US">
                <a:solidFill>
                  <a:srgbClr val="999999"/>
                </a:solidFill>
                <a:latin typeface="Consolas"/>
              </a:rPr>
              <a:t>&gt;</a:t>
            </a:r>
            <a:r>
              <a:rPr lang="en-US">
                <a:solidFill>
                  <a:srgbClr val="000000"/>
                </a:solidFill>
                <a:latin typeface="Consolas"/>
              </a:rPr>
              <a:t>  </a:t>
            </a:r>
            <a:endParaRPr lang="en-BA">
              <a:solidFill>
                <a:srgbClr val="000000"/>
              </a:solidFill>
              <a:latin typeface="Consolas"/>
            </a:endParaRPr>
          </a:p>
          <a:p>
            <a:r>
              <a:rPr lang="en-US">
                <a:solidFill>
                  <a:srgbClr val="999999"/>
                </a:solidFill>
                <a:latin typeface="Consolas"/>
              </a:rPr>
              <a:t>   &lt;</a:t>
            </a:r>
            <a:r>
              <a:rPr lang="en-US" err="1">
                <a:solidFill>
                  <a:srgbClr val="990055"/>
                </a:solidFill>
                <a:latin typeface="Consolas"/>
              </a:rPr>
              <a:t>groupId</a:t>
            </a:r>
            <a:r>
              <a:rPr lang="en-US">
                <a:solidFill>
                  <a:srgbClr val="999999"/>
                </a:solidFill>
                <a:latin typeface="Consolas"/>
              </a:rPr>
              <a:t>&gt;</a:t>
            </a:r>
            <a:r>
              <a:rPr lang="en-US" err="1">
                <a:solidFill>
                  <a:srgbClr val="000000"/>
                </a:solidFill>
                <a:latin typeface="Consolas"/>
              </a:rPr>
              <a:t>io.projectreactor</a:t>
            </a:r>
            <a:r>
              <a:rPr lang="en-US">
                <a:solidFill>
                  <a:srgbClr val="999999"/>
                </a:solidFill>
                <a:latin typeface="Consolas"/>
              </a:rPr>
              <a:t>&lt;/</a:t>
            </a:r>
            <a:r>
              <a:rPr lang="en-US" err="1">
                <a:solidFill>
                  <a:srgbClr val="990055"/>
                </a:solidFill>
                <a:latin typeface="Consolas"/>
              </a:rPr>
              <a:t>groupId</a:t>
            </a:r>
            <a:r>
              <a:rPr lang="en-US">
                <a:solidFill>
                  <a:srgbClr val="999999"/>
                </a:solidFill>
                <a:latin typeface="Consolas"/>
              </a:rPr>
              <a:t>&gt;</a:t>
            </a:r>
            <a:endParaRPr lang="en-BA">
              <a:solidFill>
                <a:srgbClr val="000000"/>
              </a:solidFill>
              <a:latin typeface="Consolas"/>
            </a:endParaRPr>
          </a:p>
          <a:p>
            <a:r>
              <a:rPr lang="en-US">
                <a:solidFill>
                  <a:srgbClr val="000000"/>
                </a:solidFill>
                <a:latin typeface="Consolas"/>
              </a:rPr>
              <a:t>   </a:t>
            </a:r>
            <a:r>
              <a:rPr lang="en-US">
                <a:solidFill>
                  <a:srgbClr val="999999"/>
                </a:solidFill>
                <a:latin typeface="Consolas"/>
              </a:rPr>
              <a:t>&lt;</a:t>
            </a:r>
            <a:r>
              <a:rPr lang="en-US" err="1">
                <a:solidFill>
                  <a:srgbClr val="990055"/>
                </a:solidFill>
                <a:latin typeface="Consolas"/>
              </a:rPr>
              <a:t>artifactId</a:t>
            </a:r>
            <a:r>
              <a:rPr lang="en-US">
                <a:solidFill>
                  <a:srgbClr val="999999"/>
                </a:solidFill>
                <a:latin typeface="Consolas"/>
              </a:rPr>
              <a:t>&gt;</a:t>
            </a:r>
            <a:r>
              <a:rPr lang="en-US">
                <a:solidFill>
                  <a:srgbClr val="000000"/>
                </a:solidFill>
                <a:latin typeface="Consolas"/>
              </a:rPr>
              <a:t>reactor-core</a:t>
            </a:r>
            <a:r>
              <a:rPr lang="en-US">
                <a:solidFill>
                  <a:srgbClr val="999999"/>
                </a:solidFill>
                <a:latin typeface="Consolas"/>
              </a:rPr>
              <a:t>&lt;/</a:t>
            </a:r>
            <a:r>
              <a:rPr lang="en-US" err="1">
                <a:solidFill>
                  <a:srgbClr val="990055"/>
                </a:solidFill>
                <a:latin typeface="Consolas"/>
              </a:rPr>
              <a:t>artifactId</a:t>
            </a:r>
            <a:r>
              <a:rPr lang="en-US">
                <a:solidFill>
                  <a:srgbClr val="999999"/>
                </a:solidFill>
                <a:latin typeface="Consolas"/>
              </a:rPr>
              <a:t>&gt;</a:t>
            </a:r>
            <a:r>
              <a:rPr lang="en-US">
                <a:solidFill>
                  <a:srgbClr val="000000"/>
                </a:solidFill>
                <a:latin typeface="Consolas"/>
              </a:rPr>
              <a:t> </a:t>
            </a:r>
            <a:endParaRPr lang="en-BA">
              <a:solidFill>
                <a:srgbClr val="000000"/>
              </a:solidFill>
              <a:latin typeface="Consolas"/>
            </a:endParaRPr>
          </a:p>
          <a:p>
            <a:r>
              <a:rPr lang="en-US">
                <a:solidFill>
                  <a:srgbClr val="999999"/>
                </a:solidFill>
                <a:latin typeface="Consolas"/>
              </a:rPr>
              <a:t>&lt;/</a:t>
            </a:r>
            <a:r>
              <a:rPr lang="en-US">
                <a:solidFill>
                  <a:srgbClr val="990055"/>
                </a:solidFill>
                <a:latin typeface="Consolas"/>
              </a:rPr>
              <a:t>dependency</a:t>
            </a:r>
            <a:r>
              <a:rPr lang="en-US">
                <a:solidFill>
                  <a:srgbClr val="999999"/>
                </a:solidFill>
                <a:latin typeface="Consolas"/>
              </a:rPr>
              <a:t>&gt;</a:t>
            </a:r>
            <a:endParaRPr lang="en-BA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382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7F15CF-7983-4B0F-896C-AE16C1C3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>
                <a:cs typeface="Sabon Next LT"/>
              </a:rPr>
              <a:t>Mono</a:t>
            </a:r>
            <a:endParaRPr lang="bs-Latn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01F175-CFFF-4DAF-B114-CD6CF7B6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bs-Latn-BA">
              <a:cs typeface="Calibri"/>
            </a:endParaRPr>
          </a:p>
          <a:p>
            <a:endParaRPr lang="bs-Latn-BA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B4CFF22-07F9-4E56-944E-DE2AED87F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375" y="6479819"/>
            <a:ext cx="1209908" cy="375362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F9580B-DAC6-4048-81D0-16CF7DBF0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2556"/>
            <a:ext cx="1081825" cy="229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6982E74-521F-1346-87AE-942E44E4F2C3}"/>
              </a:ext>
            </a:extLst>
          </p:cNvPr>
          <p:cNvSpPr/>
          <p:nvPr/>
        </p:nvSpPr>
        <p:spPr>
          <a:xfrm>
            <a:off x="2277414" y="2486870"/>
            <a:ext cx="7637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Mono.just</a:t>
            </a:r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</a:t>
            </a:r>
            <a:r>
              <a:rPr lang="en-US" sz="2400" b="1" dirty="0">
                <a:solidFill>
                  <a:srgbClr val="9876AA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user</a:t>
            </a:r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</a:p>
          <a:p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        .map(user -&gt; </a:t>
            </a:r>
            <a:r>
              <a:rPr lang="en-US" sz="2400" b="1" dirty="0">
                <a:solidFill>
                  <a:srgbClr val="9876AA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user</a:t>
            </a:r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.</a:t>
            </a:r>
            <a:r>
              <a:rPr lang="bs-Latn-BA" sz="2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getEmail</a:t>
            </a:r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())</a:t>
            </a:r>
          </a:p>
          <a:p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        .subscribe(</a:t>
            </a:r>
            <a:r>
              <a:rPr lang="en-US" sz="2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System.</a:t>
            </a:r>
            <a:r>
              <a:rPr lang="en-US" sz="2400" b="1" dirty="0" err="1">
                <a:solidFill>
                  <a:srgbClr val="9876AA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out</a:t>
            </a:r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::</a:t>
            </a:r>
            <a:r>
              <a:rPr lang="en-US" sz="24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println</a:t>
            </a:r>
            <a:r>
              <a:rPr lang="en-US" sz="24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  <a:r>
              <a:rPr lang="en-US" sz="2400" dirty="0">
                <a:solidFill>
                  <a:srgbClr val="CC7832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;</a:t>
            </a:r>
            <a:endParaRPr lang="en-BA" sz="2400" dirty="0">
              <a:latin typeface="Source Code Pro" panose="020B0509030403020204" pitchFamily="49" charset="0"/>
              <a:ea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7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3630</TotalTime>
  <Words>818</Words>
  <Application>Microsoft Macintosh PowerPoint</Application>
  <PresentationFormat>Widescreen</PresentationFormat>
  <Paragraphs>141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JetBrains Mono</vt:lpstr>
      <vt:lpstr>Source Code Pro</vt:lpstr>
      <vt:lpstr>Office Theme</vt:lpstr>
      <vt:lpstr>Reactive Systems With Webflux </vt:lpstr>
      <vt:lpstr>Intro</vt:lpstr>
      <vt:lpstr> Why reactive?</vt:lpstr>
      <vt:lpstr>When to be reactive?</vt:lpstr>
      <vt:lpstr>What to expect</vt:lpstr>
      <vt:lpstr>Reactive manifesto</vt:lpstr>
      <vt:lpstr>Reactive Streams Specification</vt:lpstr>
      <vt:lpstr>Project reactor</vt:lpstr>
      <vt:lpstr>Mono</vt:lpstr>
      <vt:lpstr>Mono</vt:lpstr>
      <vt:lpstr>Flux</vt:lpstr>
      <vt:lpstr>Flux</vt:lpstr>
      <vt:lpstr>Webflux</vt:lpstr>
      <vt:lpstr>Netty</vt:lpstr>
      <vt:lpstr>Netty</vt:lpstr>
      <vt:lpstr>Webflux</vt:lpstr>
      <vt:lpstr>RestController</vt:lpstr>
      <vt:lpstr>Routing</vt:lpstr>
      <vt:lpstr>WebClient</vt:lpstr>
      <vt:lpstr>WebClient</vt:lpstr>
      <vt:lpstr>Webflux Security</vt:lpstr>
      <vt:lpstr>Webflux Security</vt:lpstr>
      <vt:lpstr>OpenApi</vt:lpstr>
      <vt:lpstr>Code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lastModifiedBy>Adnan Isajbegović</cp:lastModifiedBy>
  <cp:revision>3</cp:revision>
  <dcterms:created xsi:type="dcterms:W3CDTF">2021-08-28T19:39:17Z</dcterms:created>
  <dcterms:modified xsi:type="dcterms:W3CDTF">2021-10-20T07:44:04Z</dcterms:modified>
</cp:coreProperties>
</file>